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3"/>
  </p:notesMasterIdLst>
  <p:handoutMasterIdLst>
    <p:handoutMasterId r:id="rId114"/>
  </p:handoutMasterIdLst>
  <p:sldIdLst>
    <p:sldId id="2128" r:id="rId2"/>
    <p:sldId id="606" r:id="rId3"/>
    <p:sldId id="839" r:id="rId4"/>
    <p:sldId id="2117" r:id="rId5"/>
    <p:sldId id="2119" r:id="rId6"/>
    <p:sldId id="840" r:id="rId7"/>
    <p:sldId id="841" r:id="rId8"/>
    <p:sldId id="397" r:id="rId9"/>
    <p:sldId id="398" r:id="rId10"/>
    <p:sldId id="399" r:id="rId11"/>
    <p:sldId id="400" r:id="rId12"/>
    <p:sldId id="401" r:id="rId13"/>
    <p:sldId id="402" r:id="rId14"/>
    <p:sldId id="403" r:id="rId15"/>
    <p:sldId id="659" r:id="rId16"/>
    <p:sldId id="842" r:id="rId17"/>
    <p:sldId id="843" r:id="rId18"/>
    <p:sldId id="844" r:id="rId19"/>
    <p:sldId id="645" r:id="rId20"/>
    <p:sldId id="845" r:id="rId21"/>
    <p:sldId id="885" r:id="rId22"/>
    <p:sldId id="850" r:id="rId23"/>
    <p:sldId id="910" r:id="rId24"/>
    <p:sldId id="2030" r:id="rId25"/>
    <p:sldId id="888" r:id="rId26"/>
    <p:sldId id="907" r:id="rId27"/>
    <p:sldId id="904" r:id="rId28"/>
    <p:sldId id="894" r:id="rId29"/>
    <p:sldId id="895" r:id="rId30"/>
    <p:sldId id="909" r:id="rId31"/>
    <p:sldId id="892" r:id="rId32"/>
    <p:sldId id="896" r:id="rId33"/>
    <p:sldId id="898" r:id="rId34"/>
    <p:sldId id="899" r:id="rId35"/>
    <p:sldId id="900" r:id="rId36"/>
    <p:sldId id="901" r:id="rId37"/>
    <p:sldId id="903" r:id="rId38"/>
    <p:sldId id="893" r:id="rId39"/>
    <p:sldId id="902" r:id="rId40"/>
    <p:sldId id="2033" r:id="rId41"/>
    <p:sldId id="2034" r:id="rId42"/>
    <p:sldId id="2031" r:id="rId43"/>
    <p:sldId id="2137" r:id="rId44"/>
    <p:sldId id="911" r:id="rId45"/>
    <p:sldId id="851" r:id="rId46"/>
    <p:sldId id="852" r:id="rId47"/>
    <p:sldId id="853" r:id="rId48"/>
    <p:sldId id="854" r:id="rId49"/>
    <p:sldId id="855" r:id="rId50"/>
    <p:sldId id="856" r:id="rId51"/>
    <p:sldId id="857" r:id="rId52"/>
    <p:sldId id="858" r:id="rId53"/>
    <p:sldId id="859" r:id="rId54"/>
    <p:sldId id="832" r:id="rId55"/>
    <p:sldId id="2131" r:id="rId56"/>
    <p:sldId id="833" r:id="rId57"/>
    <p:sldId id="573" r:id="rId58"/>
    <p:sldId id="834" r:id="rId59"/>
    <p:sldId id="636" r:id="rId60"/>
    <p:sldId id="637" r:id="rId61"/>
    <p:sldId id="835" r:id="rId62"/>
    <p:sldId id="2021" r:id="rId63"/>
    <p:sldId id="836" r:id="rId64"/>
    <p:sldId id="837" r:id="rId65"/>
    <p:sldId id="838" r:id="rId66"/>
    <p:sldId id="2132" r:id="rId67"/>
    <p:sldId id="534" r:id="rId68"/>
    <p:sldId id="500" r:id="rId69"/>
    <p:sldId id="501" r:id="rId70"/>
    <p:sldId id="528" r:id="rId71"/>
    <p:sldId id="630" r:id="rId72"/>
    <p:sldId id="502" r:id="rId73"/>
    <p:sldId id="860" r:id="rId74"/>
    <p:sldId id="861" r:id="rId75"/>
    <p:sldId id="503" r:id="rId76"/>
    <p:sldId id="543" r:id="rId77"/>
    <p:sldId id="530" r:id="rId78"/>
    <p:sldId id="504" r:id="rId79"/>
    <p:sldId id="531" r:id="rId80"/>
    <p:sldId id="505" r:id="rId81"/>
    <p:sldId id="506" r:id="rId82"/>
    <p:sldId id="532" r:id="rId83"/>
    <p:sldId id="507" r:id="rId84"/>
    <p:sldId id="862" r:id="rId85"/>
    <p:sldId id="510" r:id="rId86"/>
    <p:sldId id="509" r:id="rId87"/>
    <p:sldId id="511" r:id="rId88"/>
    <p:sldId id="512" r:id="rId89"/>
    <p:sldId id="513" r:id="rId90"/>
    <p:sldId id="514" r:id="rId91"/>
    <p:sldId id="662" r:id="rId92"/>
    <p:sldId id="863" r:id="rId93"/>
    <p:sldId id="864" r:id="rId94"/>
    <p:sldId id="657" r:id="rId95"/>
    <p:sldId id="865" r:id="rId96"/>
    <p:sldId id="866" r:id="rId97"/>
    <p:sldId id="406" r:id="rId98"/>
    <p:sldId id="407" r:id="rId99"/>
    <p:sldId id="408" r:id="rId100"/>
    <p:sldId id="2135" r:id="rId101"/>
    <p:sldId id="409" r:id="rId102"/>
    <p:sldId id="411" r:id="rId103"/>
    <p:sldId id="410" r:id="rId104"/>
    <p:sldId id="612" r:id="rId105"/>
    <p:sldId id="867" r:id="rId106"/>
    <p:sldId id="890" r:id="rId107"/>
    <p:sldId id="868" r:id="rId108"/>
    <p:sldId id="869" r:id="rId109"/>
    <p:sldId id="652" r:id="rId110"/>
    <p:sldId id="870" r:id="rId111"/>
    <p:sldId id="871" r:id="rId1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172" d="100"/>
          <a:sy n="172" d="100"/>
        </p:scale>
        <p:origin x="2544" y="14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SG"/>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B90FB47-68E6-43A8-A634-5915F1B921C5}" type="datetimeFigureOut">
              <a:rPr lang="en-SG" smtClean="0"/>
              <a:t>23/5/2022</a:t>
            </a:fld>
            <a:endParaRPr lang="en-SG"/>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SG"/>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A9063C3-692E-4B42-984E-CAD519C6A3A3}" type="slidenum">
              <a:rPr lang="en-SG" smtClean="0"/>
              <a:t>‹#›</a:t>
            </a:fld>
            <a:endParaRPr lang="en-SG"/>
          </a:p>
        </p:txBody>
      </p:sp>
    </p:spTree>
    <p:extLst>
      <p:ext uri="{BB962C8B-B14F-4D97-AF65-F5344CB8AC3E}">
        <p14:creationId xmlns:p14="http://schemas.microsoft.com/office/powerpoint/2010/main" val="923191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SG"/>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748BE91-319A-4576-AA9C-4FCFBCD9BA0B}" type="datetimeFigureOut">
              <a:rPr lang="en-SG" smtClean="0"/>
              <a:t>23/5/2022</a:t>
            </a:fld>
            <a:endParaRPr lang="en-SG"/>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SG"/>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SG"/>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5D08791-1245-4827-8CDA-C86FD9B55B13}" type="slidenum">
              <a:rPr lang="en-SG" smtClean="0"/>
              <a:t>‹#›</a:t>
            </a:fld>
            <a:endParaRPr lang="en-SG"/>
          </a:p>
        </p:txBody>
      </p:sp>
    </p:spTree>
    <p:extLst>
      <p:ext uri="{BB962C8B-B14F-4D97-AF65-F5344CB8AC3E}">
        <p14:creationId xmlns:p14="http://schemas.microsoft.com/office/powerpoint/2010/main" val="141947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F3E2F845-6F73-4B13-9786-D5709C7E6D15}" type="datetime1">
              <a:rPr lang="en-SG" smtClean="0"/>
              <a:t>23/5/2022</a:t>
            </a:fld>
            <a:endParaRPr lang="en-SG"/>
          </a:p>
        </p:txBody>
      </p:sp>
      <p:sp>
        <p:nvSpPr>
          <p:cNvPr id="17" name="Footer Placeholder 16"/>
          <p:cNvSpPr>
            <a:spLocks noGrp="1"/>
          </p:cNvSpPr>
          <p:nvPr>
            <p:ph type="ftr" sz="quarter" idx="11"/>
          </p:nvPr>
        </p:nvSpPr>
        <p:spPr/>
        <p:txBody>
          <a:bodyPr/>
          <a:lstStyle/>
          <a:p>
            <a:endParaRPr lang="en-SG"/>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76B2C51-7514-4552-8CA0-C2B230B4B5C2}" type="slidenum">
              <a:rPr lang="en-SG" smtClean="0"/>
              <a:t>‹#›</a:t>
            </a:fld>
            <a:endParaRPr lang="en-SG"/>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2763BE-9141-49C4-95D7-EA26DFF9E42A}" type="datetime1">
              <a:rPr lang="en-SG" smtClean="0"/>
              <a:t>23/5/2022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676B2C51-7514-4552-8CA0-C2B230B4B5C2}" type="slidenum">
              <a:rPr lang="en-SG" smtClean="0"/>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23FCFC0-D288-446D-8976-E9E6DFDED1E3}" type="datetime1">
              <a:rPr lang="en-SG" smtClean="0"/>
              <a:t>23/5/2022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676B2C51-7514-4552-8CA0-C2B230B4B5C2}" type="slidenum">
              <a:rPr lang="en-SG" smtClean="0"/>
              <a:t>‹#›</a:t>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CD89C1E-2CA1-43A5-90CE-DE69F60CB281}" type="datetime1">
              <a:rPr lang="en-SG" smtClean="0"/>
              <a:t>23/5/2022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676B2C51-7514-4552-8CA0-C2B230B4B5C2}" type="slidenum">
              <a:rPr lang="en-SG" smtClean="0"/>
              <a:t>‹#›</a:t>
            </a:fld>
            <a:endParaRPr lang="en-SG"/>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CC32128-F83D-4F19-AB91-5EBC993657F5}" type="datetime1">
              <a:rPr lang="en-SG" smtClean="0"/>
              <a:t>23/5/2022</a:t>
            </a:fld>
            <a:endParaRPr lang="en-SG"/>
          </a:p>
        </p:txBody>
      </p:sp>
      <p:sp>
        <p:nvSpPr>
          <p:cNvPr id="5" name="Footer Placeholder 4"/>
          <p:cNvSpPr>
            <a:spLocks noGrp="1"/>
          </p:cNvSpPr>
          <p:nvPr>
            <p:ph type="ftr" sz="quarter" idx="11"/>
          </p:nvPr>
        </p:nvSpPr>
        <p:spPr>
          <a:xfrm>
            <a:off x="800100" y="6172200"/>
            <a:ext cx="4000500" cy="457200"/>
          </a:xfrm>
        </p:spPr>
        <p:txBody>
          <a:bodyPr/>
          <a:lstStyle/>
          <a:p>
            <a:endParaRPr lang="en-SG"/>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676B2C51-7514-4552-8CA0-C2B230B4B5C2}" type="slidenum">
              <a:rPr lang="en-SG" smtClean="0"/>
              <a:t>‹#›</a:t>
            </a:fld>
            <a:endParaRPr lang="en-SG"/>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25140B73-2E0D-4863-A4E9-4E954F2ECDA3}" type="datetime1">
              <a:rPr lang="en-SG" smtClean="0"/>
              <a:t>23/5/2022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676B2C51-7514-4552-8CA0-C2B230B4B5C2}" type="slidenum">
              <a:rPr lang="en-SG" smtClean="0"/>
              <a:t>‹#›</a:t>
            </a:fld>
            <a:endParaRPr lang="en-SG"/>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EFF43C4-5CA9-4D60-BBC9-26C179375E80}" type="datetime1">
              <a:rPr lang="en-SG" smtClean="0"/>
              <a:t>23/5/2022</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676B2C51-7514-4552-8CA0-C2B230B4B5C2}" type="slidenum">
              <a:rPr lang="en-SG" smtClean="0"/>
              <a:t>‹#›</a:t>
            </a:fld>
            <a:endParaRPr lang="en-SG"/>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9045917-7400-4275-96B6-1ABEAB0E3065}" type="datetime1">
              <a:rPr lang="en-SG" smtClean="0"/>
              <a:t>23/5/2022</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676B2C51-7514-4552-8CA0-C2B230B4B5C2}" type="slidenum">
              <a:rPr lang="en-SG" smtClean="0"/>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0DD80-EEF5-4D77-8287-075CFE3583C7}" type="datetime1">
              <a:rPr lang="en-SG" smtClean="0"/>
              <a:t>23/5/2022</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676B2C51-7514-4552-8CA0-C2B230B4B5C2}" type="slidenum">
              <a:rPr lang="en-SG" smtClean="0"/>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D9B3B96-2661-4FDA-955E-BF44B0BA2BED}" type="datetime1">
              <a:rPr lang="en-SG" smtClean="0"/>
              <a:t>23/5/2022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676B2C51-7514-4552-8CA0-C2B230B4B5C2}" type="slidenum">
              <a:rPr lang="en-SG" smtClean="0"/>
              <a:t>‹#›</a:t>
            </a:fld>
            <a:endParaRPr lang="en-SG"/>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950A2DA-C844-4384-8CB6-20948C58AF7A}" type="datetime1">
              <a:rPr lang="en-SG" smtClean="0"/>
              <a:t>23/5/2022</a:t>
            </a:fld>
            <a:endParaRPr lang="en-SG"/>
          </a:p>
        </p:txBody>
      </p:sp>
      <p:sp>
        <p:nvSpPr>
          <p:cNvPr id="6" name="Footer Placeholder 5"/>
          <p:cNvSpPr>
            <a:spLocks noGrp="1"/>
          </p:cNvSpPr>
          <p:nvPr>
            <p:ph type="ftr" sz="quarter" idx="11"/>
          </p:nvPr>
        </p:nvSpPr>
        <p:spPr>
          <a:xfrm>
            <a:off x="914400" y="6172200"/>
            <a:ext cx="3886200" cy="457200"/>
          </a:xfrm>
        </p:spPr>
        <p:txBody>
          <a:bodyPr/>
          <a:lstStyle/>
          <a:p>
            <a:endParaRPr lang="en-SG"/>
          </a:p>
        </p:txBody>
      </p:sp>
      <p:sp>
        <p:nvSpPr>
          <p:cNvPr id="7" name="Slide Number Placeholder 6"/>
          <p:cNvSpPr>
            <a:spLocks noGrp="1"/>
          </p:cNvSpPr>
          <p:nvPr>
            <p:ph type="sldNum" sz="quarter" idx="12"/>
          </p:nvPr>
        </p:nvSpPr>
        <p:spPr>
          <a:xfrm>
            <a:off x="146304" y="6208776"/>
            <a:ext cx="457200" cy="457200"/>
          </a:xfrm>
        </p:spPr>
        <p:txBody>
          <a:bodyPr/>
          <a:lstStyle/>
          <a:p>
            <a:fld id="{676B2C51-7514-4552-8CA0-C2B230B4B5C2}" type="slidenum">
              <a:rPr lang="en-SG" smtClean="0"/>
              <a:t>‹#›</a:t>
            </a:fld>
            <a:endParaRPr lang="en-SG"/>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B47684A5-7792-4AC5-8EBB-D6DEBA4F87D6}" type="datetime1">
              <a:rPr lang="en-SG" smtClean="0"/>
              <a:t>23/5/2022</a:t>
            </a:fld>
            <a:endParaRPr lang="en-SG"/>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SG"/>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76B2C51-7514-4552-8CA0-C2B230B4B5C2}" type="slidenum">
              <a:rPr lang="en-SG" smtClean="0"/>
              <a:t>‹#›</a:t>
            </a:fld>
            <a:endParaRPr lang="en-SG"/>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emf"/></Relationships>
</file>

<file path=ppt/slides/_rels/slide55.xml.rels><?xml version="1.0" encoding="UTF-8" standalone="yes"?>
<Relationships xmlns="http://schemas.openxmlformats.org/package/2006/relationships"><Relationship Id="rId3" Type="http://schemas.openxmlformats.org/officeDocument/2006/relationships/hyperlink" Target="http://www.kentmkeith.com/" TargetMode="External"/><Relationship Id="rId2" Type="http://schemas.openxmlformats.org/officeDocument/2006/relationships/hyperlink" Target="http://www.carlsonkeith.com/"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emf"/></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emf"/></Relationships>
</file>

<file path=ppt/slides/_rels/slide9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9D998FB-D818-4356-9D51-22779A720B0A}"/>
              </a:ext>
            </a:extLst>
          </p:cNvPr>
          <p:cNvSpPr>
            <a:spLocks noGrp="1"/>
          </p:cNvSpPr>
          <p:nvPr>
            <p:ph type="subTitle" idx="1"/>
          </p:nvPr>
        </p:nvSpPr>
        <p:spPr>
          <a:xfrm>
            <a:off x="539552" y="4653136"/>
            <a:ext cx="8064896" cy="1960240"/>
          </a:xfrm>
        </p:spPr>
        <p:txBody>
          <a:bodyPr>
            <a:normAutofit/>
          </a:bodyPr>
          <a:lstStyle/>
          <a:p>
            <a:r>
              <a:rPr lang="en-US" sz="3400" b="1" dirty="0"/>
              <a:t>Servant Leadership </a:t>
            </a:r>
            <a:r>
              <a:rPr lang="en-US" sz="3400" b="1"/>
              <a:t>Core Slides</a:t>
            </a:r>
            <a:endParaRPr lang="en-US" sz="3400" b="1" dirty="0"/>
          </a:p>
          <a:p>
            <a:r>
              <a:rPr lang="en-US" sz="3400" dirty="0"/>
              <a:t>Dr. Kent M. Keith</a:t>
            </a:r>
          </a:p>
          <a:p>
            <a:r>
              <a:rPr lang="en-US" dirty="0"/>
              <a:t>2022</a:t>
            </a:r>
          </a:p>
        </p:txBody>
      </p:sp>
      <p:sp>
        <p:nvSpPr>
          <p:cNvPr id="3" name="Title 2">
            <a:extLst>
              <a:ext uri="{FF2B5EF4-FFF2-40B4-BE49-F238E27FC236}">
                <a16:creationId xmlns:a16="http://schemas.microsoft.com/office/drawing/2014/main" id="{9C5D08D5-8D70-459D-87EB-9283C77BC1E5}"/>
              </a:ext>
            </a:extLst>
          </p:cNvPr>
          <p:cNvSpPr>
            <a:spLocks noGrp="1"/>
          </p:cNvSpPr>
          <p:nvPr>
            <p:ph type="ctrTitle"/>
          </p:nvPr>
        </p:nvSpPr>
        <p:spPr/>
        <p:txBody>
          <a:bodyPr/>
          <a:lstStyle/>
          <a:p>
            <a:r>
              <a:rPr lang="en-US" dirty="0"/>
              <a:t>3- Ethics and Leaders</a:t>
            </a:r>
          </a:p>
        </p:txBody>
      </p:sp>
      <p:graphicFrame>
        <p:nvGraphicFramePr>
          <p:cNvPr id="6" name="Object 5">
            <a:extLst>
              <a:ext uri="{FF2B5EF4-FFF2-40B4-BE49-F238E27FC236}">
                <a16:creationId xmlns:a16="http://schemas.microsoft.com/office/drawing/2014/main" id="{1C9085B5-EC71-4BDB-AA06-DF01884A0697}"/>
              </a:ext>
            </a:extLst>
          </p:cNvPr>
          <p:cNvGraphicFramePr>
            <a:graphicFrameLocks noChangeAspect="1"/>
          </p:cNvGraphicFramePr>
          <p:nvPr/>
        </p:nvGraphicFramePr>
        <p:xfrm>
          <a:off x="3721654" y="3224961"/>
          <a:ext cx="1700691" cy="1314170"/>
        </p:xfrm>
        <a:graphic>
          <a:graphicData uri="http://schemas.openxmlformats.org/presentationml/2006/ole">
            <mc:AlternateContent xmlns:mc="http://schemas.openxmlformats.org/markup-compatibility/2006">
              <mc:Choice xmlns:v="urn:schemas-microsoft-com:vml" Requires="v">
                <p:oleObj spid="_x0000_s35023" name="Acrobat Document" r:id="rId3" imgW="7543519" imgH="5829300" progId="AcroExch.Document.DC">
                  <p:embed/>
                </p:oleObj>
              </mc:Choice>
              <mc:Fallback>
                <p:oleObj name="Acrobat Document" r:id="rId3" imgW="7543519" imgH="5829300" progId="AcroExch.Document.DC">
                  <p:embed/>
                  <p:pic>
                    <p:nvPicPr>
                      <p:cNvPr id="6" name="Object 5">
                        <a:extLst>
                          <a:ext uri="{FF2B5EF4-FFF2-40B4-BE49-F238E27FC236}">
                            <a16:creationId xmlns:a16="http://schemas.microsoft.com/office/drawing/2014/main" id="{1C9085B5-EC71-4BDB-AA06-DF01884A0697}"/>
                          </a:ext>
                        </a:extLst>
                      </p:cNvPr>
                      <p:cNvPicPr/>
                      <p:nvPr/>
                    </p:nvPicPr>
                    <p:blipFill>
                      <a:blip r:embed="rId4"/>
                      <a:stretch>
                        <a:fillRect/>
                      </a:stretch>
                    </p:blipFill>
                    <p:spPr>
                      <a:xfrm>
                        <a:off x="3721654" y="3224961"/>
                        <a:ext cx="1700691" cy="1314170"/>
                      </a:xfrm>
                      <a:prstGeom prst="rect">
                        <a:avLst/>
                      </a:prstGeom>
                    </p:spPr>
                  </p:pic>
                </p:oleObj>
              </mc:Fallback>
            </mc:AlternateContent>
          </a:graphicData>
        </a:graphic>
      </p:graphicFrame>
    </p:spTree>
    <p:extLst>
      <p:ext uri="{BB962C8B-B14F-4D97-AF65-F5344CB8AC3E}">
        <p14:creationId xmlns:p14="http://schemas.microsoft.com/office/powerpoint/2010/main" val="3605128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lstStyle/>
          <a:p>
            <a:r>
              <a:rPr lang="en-US" dirty="0"/>
              <a:t>  Setting the moral tone</a:t>
            </a:r>
            <a:endParaRPr lang="en-SG" dirty="0"/>
          </a:p>
        </p:txBody>
      </p:sp>
      <p:sp>
        <p:nvSpPr>
          <p:cNvPr id="3" name="Content Placeholder 2"/>
          <p:cNvSpPr>
            <a:spLocks noGrp="1"/>
          </p:cNvSpPr>
          <p:nvPr>
            <p:ph sz="quarter" idx="1"/>
          </p:nvPr>
        </p:nvSpPr>
        <p:spPr>
          <a:xfrm>
            <a:off x="685800" y="3886200"/>
            <a:ext cx="7846640" cy="2193925"/>
          </a:xfrm>
        </p:spPr>
        <p:txBody>
          <a:bodyPr>
            <a:normAutofit fontScale="92500" lnSpcReduction="20000"/>
          </a:bodyPr>
          <a:lstStyle/>
          <a:p>
            <a:pPr marL="0" indent="0">
              <a:buNone/>
            </a:pPr>
            <a:r>
              <a:rPr lang="en-US" sz="3700" dirty="0"/>
              <a:t>“The CEO today has to be the moral leader of the company.”</a:t>
            </a:r>
          </a:p>
          <a:p>
            <a:pPr marL="0" indent="0">
              <a:buNone/>
            </a:pPr>
            <a:endParaRPr lang="en-US" sz="1600" dirty="0"/>
          </a:p>
          <a:p>
            <a:pPr marL="0" indent="0">
              <a:buNone/>
            </a:pPr>
            <a:r>
              <a:rPr lang="en-US" sz="3000" dirty="0"/>
              <a:t>	--Jeffrey Immelt</a:t>
            </a:r>
          </a:p>
          <a:p>
            <a:pPr marL="0" indent="0">
              <a:buNone/>
            </a:pPr>
            <a:r>
              <a:rPr lang="en-US" sz="3000" dirty="0"/>
              <a:t>	Former Chairman and CEO, General Electric</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3429000" cy="2285107"/>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10</a:t>
            </a:fld>
            <a:endParaRPr lang="en-SG"/>
          </a:p>
        </p:txBody>
      </p:sp>
    </p:spTree>
    <p:extLst>
      <p:ext uri="{BB962C8B-B14F-4D97-AF65-F5344CB8AC3E}">
        <p14:creationId xmlns:p14="http://schemas.microsoft.com/office/powerpoint/2010/main" val="1606993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077200" cy="1451248"/>
          </a:xfrm>
        </p:spPr>
        <p:txBody>
          <a:bodyPr>
            <a:normAutofit fontScale="90000"/>
          </a:bodyPr>
          <a:lstStyle/>
          <a:p>
            <a:r>
              <a:rPr lang="en-US" dirty="0"/>
              <a:t>From Burns to Bass:</a:t>
            </a:r>
            <a:br>
              <a:rPr lang="en-US" dirty="0"/>
            </a:br>
            <a:r>
              <a:rPr lang="en-US" dirty="0"/>
              <a:t>Abandoning the </a:t>
            </a:r>
            <a:br>
              <a:rPr lang="en-US" dirty="0"/>
            </a:br>
            <a:r>
              <a:rPr lang="en-US" dirty="0"/>
              <a:t>moral element</a:t>
            </a:r>
            <a:endParaRPr lang="en-SG" dirty="0"/>
          </a:p>
        </p:txBody>
      </p:sp>
      <p:sp>
        <p:nvSpPr>
          <p:cNvPr id="4" name="Content Placeholder 3"/>
          <p:cNvSpPr>
            <a:spLocks noGrp="1"/>
          </p:cNvSpPr>
          <p:nvPr>
            <p:ph sz="quarter" idx="1"/>
          </p:nvPr>
        </p:nvSpPr>
        <p:spPr>
          <a:xfrm>
            <a:off x="533400" y="2193776"/>
            <a:ext cx="8153400" cy="4283224"/>
          </a:xfrm>
        </p:spPr>
        <p:txBody>
          <a:bodyPr>
            <a:normAutofit fontScale="92500" lnSpcReduction="20000"/>
          </a:bodyPr>
          <a:lstStyle/>
          <a:p>
            <a:r>
              <a:rPr lang="en-US" sz="3500" dirty="0">
                <a:effectLst/>
                <a:ea typeface="Yu Mincho" panose="02020400000000000000" pitchFamily="18" charset="-128"/>
                <a:cs typeface="Times New Roman" panose="02020603050405020304" pitchFamily="18" charset="0"/>
              </a:rPr>
              <a:t>Years after Burns published his book, Bernard Bass sought to enhance the work of Burns by developing the “transformational” leadership theory</a:t>
            </a:r>
          </a:p>
          <a:p>
            <a:r>
              <a:rPr lang="en-US" sz="3500" dirty="0">
                <a:effectLst/>
                <a:ea typeface="Yu Mincho" panose="02020400000000000000" pitchFamily="18" charset="-128"/>
                <a:cs typeface="Times New Roman" panose="02020603050405020304" pitchFamily="18" charset="0"/>
              </a:rPr>
              <a:t>Bass said that transformational leaders “could wear the black hats of villains or the white hats of heroes depending on their values”</a:t>
            </a:r>
          </a:p>
          <a:p>
            <a:r>
              <a:rPr lang="en-US" sz="3500" dirty="0">
                <a:effectLst/>
                <a:ea typeface="Yu Mincho" panose="02020400000000000000" pitchFamily="18" charset="-128"/>
                <a:cs typeface="Times New Roman" panose="02020603050405020304" pitchFamily="18" charset="0"/>
              </a:rPr>
              <a:t>The techniques of transformational leadership are available to anyone, whether they are ethical or not… The moral purpose of leadership was abandoned in the new definition </a:t>
            </a:r>
          </a:p>
          <a:p>
            <a:endParaRPr lang="en-SG"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878" r="22222" b="17459"/>
          <a:stretch/>
        </p:blipFill>
        <p:spPr>
          <a:xfrm>
            <a:off x="4991570" y="454188"/>
            <a:ext cx="1734344" cy="1451248"/>
          </a:xfrm>
          <a:prstGeom prst="rect">
            <a:avLst/>
          </a:prstGeom>
        </p:spPr>
      </p:pic>
      <p:sp>
        <p:nvSpPr>
          <p:cNvPr id="8" name="Slide Number Placeholder 7"/>
          <p:cNvSpPr>
            <a:spLocks noGrp="1"/>
          </p:cNvSpPr>
          <p:nvPr>
            <p:ph type="sldNum" sz="quarter" idx="12"/>
          </p:nvPr>
        </p:nvSpPr>
        <p:spPr/>
        <p:txBody>
          <a:bodyPr/>
          <a:lstStyle/>
          <a:p>
            <a:fld id="{DABFE327-10BC-4339-9DB9-23AC51F21B55}" type="slidenum">
              <a:rPr lang="en-SG" smtClean="0"/>
              <a:t>100</a:t>
            </a:fld>
            <a:endParaRPr lang="en-SG"/>
          </a:p>
        </p:txBody>
      </p:sp>
      <p:pic>
        <p:nvPicPr>
          <p:cNvPr id="7" name="Picture 6" descr="A picture containing text, newspaper&#10;&#10;Description automatically generated">
            <a:extLst>
              <a:ext uri="{FF2B5EF4-FFF2-40B4-BE49-F238E27FC236}">
                <a16:creationId xmlns:a16="http://schemas.microsoft.com/office/drawing/2014/main" id="{9FFB252E-9D59-E9DB-F97A-D0ACBC3F89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442681"/>
            <a:ext cx="965560" cy="1451248"/>
          </a:xfrm>
          <a:prstGeom prst="rect">
            <a:avLst/>
          </a:prstGeom>
        </p:spPr>
      </p:pic>
    </p:spTree>
    <p:extLst>
      <p:ext uri="{BB962C8B-B14F-4D97-AF65-F5344CB8AC3E}">
        <p14:creationId xmlns:p14="http://schemas.microsoft.com/office/powerpoint/2010/main" val="1616979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01474"/>
            <a:ext cx="8001000" cy="1143000"/>
          </a:xfrm>
        </p:spPr>
        <p:txBody>
          <a:bodyPr>
            <a:normAutofit fontScale="90000"/>
          </a:bodyPr>
          <a:lstStyle/>
          <a:p>
            <a:r>
              <a:rPr lang="en-US" dirty="0"/>
              <a:t>Business school</a:t>
            </a:r>
            <a:br>
              <a:rPr lang="en-US" dirty="0"/>
            </a:br>
            <a:r>
              <a:rPr lang="en-US" dirty="0"/>
              <a:t>professors</a:t>
            </a:r>
            <a:endParaRPr lang="en-SG" dirty="0"/>
          </a:p>
        </p:txBody>
      </p:sp>
      <p:sp>
        <p:nvSpPr>
          <p:cNvPr id="4" name="Content Placeholder 3"/>
          <p:cNvSpPr>
            <a:spLocks noGrp="1"/>
          </p:cNvSpPr>
          <p:nvPr>
            <p:ph sz="quarter" idx="1"/>
          </p:nvPr>
        </p:nvSpPr>
        <p:spPr>
          <a:xfrm>
            <a:off x="603504" y="1844824"/>
            <a:ext cx="7994848" cy="4392488"/>
          </a:xfrm>
        </p:spPr>
        <p:txBody>
          <a:bodyPr>
            <a:noAutofit/>
          </a:bodyPr>
          <a:lstStyle/>
          <a:p>
            <a:r>
              <a:rPr lang="en-US" sz="3200" dirty="0"/>
              <a:t>There are professors in American business schools who teach that ethics will only slow down or disadvantage a business</a:t>
            </a:r>
          </a:p>
          <a:p>
            <a:r>
              <a:rPr lang="en-US" sz="3200" dirty="0"/>
              <a:t>Students are taught to stay within the law, but not worry about ethics</a:t>
            </a:r>
          </a:p>
          <a:p>
            <a:r>
              <a:rPr lang="en-US" sz="3200" dirty="0"/>
              <a:t>They are taught to make cost-benefit analyses, which include the cost of being sued for hurting people (“ethical fading”)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548680"/>
            <a:ext cx="2392680" cy="1095444"/>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101</a:t>
            </a:fld>
            <a:endParaRPr lang="en-SG"/>
          </a:p>
        </p:txBody>
      </p:sp>
    </p:spTree>
    <p:extLst>
      <p:ext uri="{BB962C8B-B14F-4D97-AF65-F5344CB8AC3E}">
        <p14:creationId xmlns:p14="http://schemas.microsoft.com/office/powerpoint/2010/main" val="36151357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05854"/>
            <a:ext cx="7772400" cy="1143000"/>
          </a:xfrm>
        </p:spPr>
        <p:txBody>
          <a:bodyPr>
            <a:normAutofit fontScale="90000"/>
          </a:bodyPr>
          <a:lstStyle/>
          <a:p>
            <a:r>
              <a:rPr lang="en-US" dirty="0"/>
              <a:t>  			 </a:t>
            </a:r>
            <a:r>
              <a:rPr lang="en-US" sz="4400" dirty="0"/>
              <a:t>Decisions have 					 impacts</a:t>
            </a:r>
            <a:endParaRPr lang="en-SG" sz="4400" dirty="0"/>
          </a:p>
        </p:txBody>
      </p:sp>
      <p:sp>
        <p:nvSpPr>
          <p:cNvPr id="4" name="Content Placeholder 3"/>
          <p:cNvSpPr>
            <a:spLocks noGrp="1"/>
          </p:cNvSpPr>
          <p:nvPr>
            <p:ph sz="quarter" idx="1"/>
          </p:nvPr>
        </p:nvSpPr>
        <p:spPr>
          <a:xfrm>
            <a:off x="838200" y="2362200"/>
            <a:ext cx="7391400" cy="3962400"/>
          </a:xfrm>
        </p:spPr>
        <p:txBody>
          <a:bodyPr>
            <a:normAutofit/>
          </a:bodyPr>
          <a:lstStyle/>
          <a:p>
            <a:r>
              <a:rPr lang="en-US" sz="3200" dirty="0"/>
              <a:t>Very few decisions are “ethically neutral” or “value free”</a:t>
            </a:r>
          </a:p>
          <a:p>
            <a:r>
              <a:rPr lang="en-US" sz="3200" dirty="0"/>
              <a:t>Ethical leaders know that almost every decision they make has an impact on </a:t>
            </a:r>
            <a:r>
              <a:rPr lang="en-US" sz="3200" i="1" dirty="0"/>
              <a:t>someone</a:t>
            </a:r>
          </a:p>
          <a:p>
            <a:r>
              <a:rPr lang="en-US" sz="3200" dirty="0"/>
              <a:t>Ethical leaders do their best to identify each potential impact, and then weigh those impacts when making decisions</a:t>
            </a:r>
          </a:p>
          <a:p>
            <a:endParaRPr lang="en-S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829" y="762000"/>
            <a:ext cx="2078440" cy="1383108"/>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102</a:t>
            </a:fld>
            <a:endParaRPr lang="en-SG"/>
          </a:p>
        </p:txBody>
      </p:sp>
    </p:spTree>
    <p:extLst>
      <p:ext uri="{BB962C8B-B14F-4D97-AF65-F5344CB8AC3E}">
        <p14:creationId xmlns:p14="http://schemas.microsoft.com/office/powerpoint/2010/main" val="22632374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143000"/>
          </a:xfrm>
        </p:spPr>
        <p:txBody>
          <a:bodyPr/>
          <a:lstStyle/>
          <a:p>
            <a:r>
              <a:rPr lang="en-US" dirty="0"/>
              <a:t>Every decision</a:t>
            </a:r>
            <a:endParaRPr lang="en-SG" dirty="0"/>
          </a:p>
        </p:txBody>
      </p:sp>
      <p:sp>
        <p:nvSpPr>
          <p:cNvPr id="4" name="Content Placeholder 3"/>
          <p:cNvSpPr>
            <a:spLocks noGrp="1"/>
          </p:cNvSpPr>
          <p:nvPr>
            <p:ph sz="quarter" idx="1"/>
          </p:nvPr>
        </p:nvSpPr>
        <p:spPr>
          <a:xfrm>
            <a:off x="609600" y="2060848"/>
            <a:ext cx="7922840" cy="4339952"/>
          </a:xfrm>
        </p:spPr>
        <p:txBody>
          <a:bodyPr>
            <a:normAutofit lnSpcReduction="10000"/>
          </a:bodyPr>
          <a:lstStyle/>
          <a:p>
            <a:r>
              <a:rPr lang="en-US" sz="3400" dirty="0"/>
              <a:t>Every business decision affects other people (employees, customers, creditors, shareholders, vendors, communities) so every decision has moral or ethical content </a:t>
            </a:r>
          </a:p>
          <a:p>
            <a:r>
              <a:rPr lang="en-US" sz="3400" dirty="0"/>
              <a:t>As the </a:t>
            </a:r>
            <a:r>
              <a:rPr lang="en-US" sz="3400" i="1" dirty="0"/>
              <a:t>Forbes</a:t>
            </a:r>
            <a:r>
              <a:rPr lang="en-US" sz="3400" dirty="0"/>
              <a:t> list of the most ethical companies indicates, many ethical companies are very successful</a:t>
            </a:r>
          </a:p>
          <a:p>
            <a:r>
              <a:rPr lang="en-US" sz="3400" dirty="0"/>
              <a:t>There are bottom-line benefits to being ethical</a:t>
            </a:r>
            <a:endParaRPr lang="en-SG" sz="3400" dirty="0"/>
          </a:p>
          <a:p>
            <a:pPr marL="0" indent="0">
              <a:buNone/>
            </a:pPr>
            <a:endParaRPr lang="en-SG" sz="3200" dirty="0"/>
          </a:p>
        </p:txBody>
      </p:sp>
      <p:sp>
        <p:nvSpPr>
          <p:cNvPr id="7" name="Slide Number Placeholder 6"/>
          <p:cNvSpPr>
            <a:spLocks noGrp="1"/>
          </p:cNvSpPr>
          <p:nvPr>
            <p:ph type="sldNum" sz="quarter" idx="12"/>
          </p:nvPr>
        </p:nvSpPr>
        <p:spPr/>
        <p:txBody>
          <a:bodyPr/>
          <a:lstStyle/>
          <a:p>
            <a:fld id="{DABFE327-10BC-4339-9DB9-23AC51F21B55}" type="slidenum">
              <a:rPr lang="en-SG" smtClean="0"/>
              <a:t>103</a:t>
            </a:fld>
            <a:endParaRPr lang="en-SG"/>
          </a:p>
        </p:txBody>
      </p:sp>
      <p:pic>
        <p:nvPicPr>
          <p:cNvPr id="6" name="Picture 5" descr="A picture containing person&#10;&#10;Description automatically generated">
            <a:extLst>
              <a:ext uri="{FF2B5EF4-FFF2-40B4-BE49-F238E27FC236}">
                <a16:creationId xmlns:a16="http://schemas.microsoft.com/office/drawing/2014/main" id="{5EB69EFE-DC17-2860-7EFC-289C0E671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412694"/>
            <a:ext cx="2843808" cy="1408633"/>
          </a:xfrm>
          <a:prstGeom prst="rect">
            <a:avLst/>
          </a:prstGeom>
        </p:spPr>
      </p:pic>
    </p:spTree>
    <p:extLst>
      <p:ext uri="{BB962C8B-B14F-4D97-AF65-F5344CB8AC3E}">
        <p14:creationId xmlns:p14="http://schemas.microsoft.com/office/powerpoint/2010/main" val="35065903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22114"/>
          </a:xfrm>
        </p:spPr>
        <p:txBody>
          <a:bodyPr>
            <a:normAutofit/>
          </a:bodyPr>
          <a:lstStyle/>
          <a:p>
            <a:r>
              <a:rPr lang="en-US" dirty="0"/>
              <a:t>More profitable</a:t>
            </a:r>
          </a:p>
        </p:txBody>
      </p:sp>
      <p:sp>
        <p:nvSpPr>
          <p:cNvPr id="3" name="Slide Number Placeholder 2"/>
          <p:cNvSpPr>
            <a:spLocks noGrp="1"/>
          </p:cNvSpPr>
          <p:nvPr>
            <p:ph type="sldNum" sz="quarter" idx="12"/>
          </p:nvPr>
        </p:nvSpPr>
        <p:spPr/>
        <p:txBody>
          <a:bodyPr/>
          <a:lstStyle/>
          <a:p>
            <a:fld id="{DABFE327-10BC-4339-9DB9-23AC51F21B55}" type="slidenum">
              <a:rPr lang="en-SG" smtClean="0"/>
              <a:t>104</a:t>
            </a:fld>
            <a:endParaRPr lang="en-SG"/>
          </a:p>
        </p:txBody>
      </p:sp>
      <p:sp>
        <p:nvSpPr>
          <p:cNvPr id="4" name="Content Placeholder 3"/>
          <p:cNvSpPr>
            <a:spLocks noGrp="1"/>
          </p:cNvSpPr>
          <p:nvPr>
            <p:ph sz="quarter" idx="1"/>
          </p:nvPr>
        </p:nvSpPr>
        <p:spPr>
          <a:xfrm>
            <a:off x="757808" y="1487303"/>
            <a:ext cx="7772400" cy="4933528"/>
          </a:xfrm>
        </p:spPr>
        <p:txBody>
          <a:bodyPr>
            <a:normAutofit lnSpcReduction="10000"/>
          </a:bodyPr>
          <a:lstStyle/>
          <a:p>
            <a:r>
              <a:rPr lang="en-US" sz="3200" dirty="0"/>
              <a:t>“Ethical companies are more profitable for numerous reasons—</a:t>
            </a:r>
          </a:p>
          <a:p>
            <a:pPr lvl="1"/>
            <a:r>
              <a:rPr lang="en-US" sz="3200" dirty="0"/>
              <a:t> employees are more productive</a:t>
            </a:r>
          </a:p>
          <a:p>
            <a:pPr lvl="1"/>
            <a:r>
              <a:rPr lang="en-US" sz="3200" dirty="0"/>
              <a:t>employees are less likely to leave a company</a:t>
            </a:r>
          </a:p>
          <a:p>
            <a:pPr lvl="1"/>
            <a:r>
              <a:rPr lang="en-US" sz="3200" dirty="0"/>
              <a:t>consumers respond positively to companies that are perceived as ethical</a:t>
            </a:r>
          </a:p>
          <a:p>
            <a:pPr lvl="1"/>
            <a:r>
              <a:rPr lang="en-US" sz="3200" dirty="0"/>
              <a:t>vendors and suppliers prefer to deal with ethical companies</a:t>
            </a:r>
          </a:p>
          <a:p>
            <a:pPr lvl="1"/>
            <a:r>
              <a:rPr lang="en-US" sz="3200" dirty="0"/>
              <a:t>ethical companies attract higher talented executives and employees.”    --Michael Volkov</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88640"/>
            <a:ext cx="1224136" cy="1224136"/>
          </a:xfrm>
          <a:prstGeom prst="rect">
            <a:avLst/>
          </a:prstGeom>
        </p:spPr>
      </p:pic>
    </p:spTree>
    <p:extLst>
      <p:ext uri="{BB962C8B-B14F-4D97-AF65-F5344CB8AC3E}">
        <p14:creationId xmlns:p14="http://schemas.microsoft.com/office/powerpoint/2010/main" val="42420514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823" y="496177"/>
            <a:ext cx="7772400" cy="1426170"/>
          </a:xfrm>
        </p:spPr>
        <p:txBody>
          <a:bodyPr>
            <a:normAutofit/>
          </a:bodyPr>
          <a:lstStyle/>
          <a:p>
            <a:r>
              <a:rPr lang="en-US" dirty="0"/>
              <a:t>Ethical issues</a:t>
            </a:r>
            <a:br>
              <a:rPr lang="en-US" dirty="0"/>
            </a:br>
            <a:r>
              <a:rPr lang="en-US" dirty="0"/>
              <a:t>can take time</a:t>
            </a:r>
          </a:p>
        </p:txBody>
      </p:sp>
      <p:sp>
        <p:nvSpPr>
          <p:cNvPr id="3" name="Slide Number Placeholder 2"/>
          <p:cNvSpPr>
            <a:spLocks noGrp="1"/>
          </p:cNvSpPr>
          <p:nvPr>
            <p:ph type="sldNum" sz="quarter" idx="12"/>
          </p:nvPr>
        </p:nvSpPr>
        <p:spPr/>
        <p:txBody>
          <a:bodyPr/>
          <a:lstStyle/>
          <a:p>
            <a:fld id="{DABFE327-10BC-4339-9DB9-23AC51F21B55}" type="slidenum">
              <a:rPr lang="en-SG" smtClean="0"/>
              <a:t>105</a:t>
            </a:fld>
            <a:endParaRPr lang="en-SG"/>
          </a:p>
        </p:txBody>
      </p:sp>
      <p:sp>
        <p:nvSpPr>
          <p:cNvPr id="4" name="Content Placeholder 3"/>
          <p:cNvSpPr>
            <a:spLocks noGrp="1"/>
          </p:cNvSpPr>
          <p:nvPr>
            <p:ph sz="quarter" idx="1"/>
          </p:nvPr>
        </p:nvSpPr>
        <p:spPr>
          <a:xfrm>
            <a:off x="899592" y="2060848"/>
            <a:ext cx="7772400" cy="4392488"/>
          </a:xfrm>
        </p:spPr>
        <p:txBody>
          <a:bodyPr>
            <a:normAutofit lnSpcReduction="10000"/>
          </a:bodyPr>
          <a:lstStyle/>
          <a:p>
            <a:r>
              <a:rPr lang="en-US" sz="3200" dirty="0"/>
              <a:t>Some ethical issues cannot be resolved by a single, dramatic decision or confrontation</a:t>
            </a:r>
          </a:p>
          <a:p>
            <a:r>
              <a:rPr lang="en-US" sz="3200" dirty="0"/>
              <a:t>Often, addressing an ethical dilemma will take time; you may need to make a series of smaller decisions, and watch and learn as you go, because consequences are difficult to predict</a:t>
            </a:r>
          </a:p>
          <a:p>
            <a:r>
              <a:rPr lang="en-US" sz="3200" dirty="0"/>
              <a:t> A decision can change the environment in unexpected ways, requiring decisions on new ethical issues that are now in a new context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673" y="332657"/>
            <a:ext cx="2615615" cy="1451188"/>
          </a:xfrm>
          <a:prstGeom prst="rect">
            <a:avLst/>
          </a:prstGeom>
        </p:spPr>
      </p:pic>
    </p:spTree>
    <p:extLst>
      <p:ext uri="{BB962C8B-B14F-4D97-AF65-F5344CB8AC3E}">
        <p14:creationId xmlns:p14="http://schemas.microsoft.com/office/powerpoint/2010/main" val="4858521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426170"/>
          </a:xfrm>
        </p:spPr>
        <p:txBody>
          <a:bodyPr>
            <a:normAutofit/>
          </a:bodyPr>
          <a:lstStyle/>
          <a:p>
            <a:r>
              <a:rPr lang="en-US" dirty="0"/>
              <a:t>Joseph L. </a:t>
            </a:r>
            <a:r>
              <a:rPr lang="en-US" dirty="0" err="1"/>
              <a:t>Badaracco</a:t>
            </a:r>
            <a:br>
              <a:rPr lang="en-US" dirty="0"/>
            </a:br>
            <a:r>
              <a:rPr lang="en-US" i="1" dirty="0"/>
              <a:t>Leading Quietly</a:t>
            </a:r>
          </a:p>
        </p:txBody>
      </p:sp>
      <p:sp>
        <p:nvSpPr>
          <p:cNvPr id="3" name="Slide Number Placeholder 2"/>
          <p:cNvSpPr>
            <a:spLocks noGrp="1"/>
          </p:cNvSpPr>
          <p:nvPr>
            <p:ph type="sldNum" sz="quarter" idx="12"/>
          </p:nvPr>
        </p:nvSpPr>
        <p:spPr/>
        <p:txBody>
          <a:bodyPr/>
          <a:lstStyle/>
          <a:p>
            <a:fld id="{DABFE327-10BC-4339-9DB9-23AC51F21B55}" type="slidenum">
              <a:rPr lang="en-SG" smtClean="0"/>
              <a:t>106</a:t>
            </a:fld>
            <a:endParaRPr lang="en-SG"/>
          </a:p>
        </p:txBody>
      </p:sp>
      <p:sp>
        <p:nvSpPr>
          <p:cNvPr id="4" name="Content Placeholder 3"/>
          <p:cNvSpPr>
            <a:spLocks noGrp="1"/>
          </p:cNvSpPr>
          <p:nvPr>
            <p:ph sz="quarter" idx="1"/>
          </p:nvPr>
        </p:nvSpPr>
        <p:spPr>
          <a:xfrm>
            <a:off x="683568" y="1916833"/>
            <a:ext cx="8003232" cy="4608512"/>
          </a:xfrm>
        </p:spPr>
        <p:txBody>
          <a:bodyPr>
            <a:normAutofit/>
          </a:bodyPr>
          <a:lstStyle/>
          <a:p>
            <a:r>
              <a:rPr lang="en-US" sz="3400" dirty="0" err="1"/>
              <a:t>Badaracco</a:t>
            </a:r>
            <a:r>
              <a:rPr lang="en-US" sz="3400" dirty="0"/>
              <a:t> argues that being ethical can be challenging in organizational environments</a:t>
            </a:r>
          </a:p>
          <a:p>
            <a:r>
              <a:rPr lang="en-US" sz="3400" dirty="0"/>
              <a:t>Often, it is not about being a “hero” but about balancing ethical considerations and patiently seeking the right time to act</a:t>
            </a:r>
          </a:p>
          <a:p>
            <a:r>
              <a:rPr lang="en-US" sz="3400" dirty="0"/>
              <a:t>The answer is rarely a full frontal assault on people or issues; the leader may need to ask questions, build alliances, and share information</a:t>
            </a:r>
          </a:p>
          <a:p>
            <a:endParaRPr lang="en-US" sz="3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376063"/>
            <a:ext cx="937505" cy="13960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189" y="376063"/>
            <a:ext cx="1396067" cy="1396067"/>
          </a:xfrm>
          <a:prstGeom prst="rect">
            <a:avLst/>
          </a:prstGeom>
        </p:spPr>
      </p:pic>
    </p:spTree>
    <p:extLst>
      <p:ext uri="{BB962C8B-B14F-4D97-AF65-F5344CB8AC3E}">
        <p14:creationId xmlns:p14="http://schemas.microsoft.com/office/powerpoint/2010/main" val="463209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426170"/>
          </a:xfrm>
        </p:spPr>
        <p:txBody>
          <a:bodyPr>
            <a:normAutofit/>
          </a:bodyPr>
          <a:lstStyle/>
          <a:p>
            <a:r>
              <a:rPr lang="en-US" dirty="0"/>
              <a:t>Joseph L. </a:t>
            </a:r>
            <a:r>
              <a:rPr lang="en-US" dirty="0" err="1"/>
              <a:t>Badaracco</a:t>
            </a:r>
            <a:br>
              <a:rPr lang="en-US" dirty="0"/>
            </a:br>
            <a:r>
              <a:rPr lang="en-US" i="1" dirty="0"/>
              <a:t>Leading Quietly</a:t>
            </a:r>
          </a:p>
        </p:txBody>
      </p:sp>
      <p:sp>
        <p:nvSpPr>
          <p:cNvPr id="3" name="Slide Number Placeholder 2"/>
          <p:cNvSpPr>
            <a:spLocks noGrp="1"/>
          </p:cNvSpPr>
          <p:nvPr>
            <p:ph type="sldNum" sz="quarter" idx="12"/>
          </p:nvPr>
        </p:nvSpPr>
        <p:spPr/>
        <p:txBody>
          <a:bodyPr/>
          <a:lstStyle/>
          <a:p>
            <a:fld id="{DABFE327-10BC-4339-9DB9-23AC51F21B55}" type="slidenum">
              <a:rPr lang="en-SG" smtClean="0"/>
              <a:t>107</a:t>
            </a:fld>
            <a:endParaRPr lang="en-SG"/>
          </a:p>
        </p:txBody>
      </p:sp>
      <p:sp>
        <p:nvSpPr>
          <p:cNvPr id="4" name="Content Placeholder 3"/>
          <p:cNvSpPr>
            <a:spLocks noGrp="1"/>
          </p:cNvSpPr>
          <p:nvPr>
            <p:ph sz="quarter" idx="1"/>
          </p:nvPr>
        </p:nvSpPr>
        <p:spPr>
          <a:xfrm>
            <a:off x="683568" y="1916833"/>
            <a:ext cx="8003232" cy="4608512"/>
          </a:xfrm>
        </p:spPr>
        <p:txBody>
          <a:bodyPr>
            <a:normAutofit/>
          </a:bodyPr>
          <a:lstStyle/>
          <a:p>
            <a:r>
              <a:rPr lang="en-US" sz="3200" dirty="0"/>
              <a:t>“An Unorthodox Guide to Doing the Right Thing”</a:t>
            </a:r>
          </a:p>
          <a:p>
            <a:pPr lvl="1"/>
            <a:r>
              <a:rPr lang="en-US" sz="3200" dirty="0"/>
              <a:t>Trust mixed motives</a:t>
            </a:r>
          </a:p>
          <a:p>
            <a:pPr lvl="1"/>
            <a:r>
              <a:rPr lang="en-US" sz="3200" dirty="0"/>
              <a:t>Buy a little time</a:t>
            </a:r>
          </a:p>
          <a:p>
            <a:pPr lvl="1"/>
            <a:r>
              <a:rPr lang="en-US" sz="3200" dirty="0"/>
              <a:t>Invest wisely</a:t>
            </a:r>
          </a:p>
          <a:p>
            <a:pPr lvl="1"/>
            <a:r>
              <a:rPr lang="en-US" sz="3200" dirty="0"/>
              <a:t>Drill down</a:t>
            </a:r>
          </a:p>
          <a:p>
            <a:pPr lvl="1"/>
            <a:r>
              <a:rPr lang="en-US" sz="3200" dirty="0"/>
              <a:t>Bend the rules</a:t>
            </a:r>
          </a:p>
          <a:p>
            <a:pPr lvl="1"/>
            <a:r>
              <a:rPr lang="en-US" sz="3200" dirty="0"/>
              <a:t>Nudge, test, and escalate gradually</a:t>
            </a:r>
          </a:p>
          <a:p>
            <a:pPr lvl="1"/>
            <a:r>
              <a:rPr lang="en-US" sz="3200" dirty="0"/>
              <a:t>Craft a compromise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376063"/>
            <a:ext cx="937505" cy="13960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189" y="376063"/>
            <a:ext cx="1396067" cy="1396067"/>
          </a:xfrm>
          <a:prstGeom prst="rect">
            <a:avLst/>
          </a:prstGeom>
        </p:spPr>
      </p:pic>
    </p:spTree>
    <p:extLst>
      <p:ext uri="{BB962C8B-B14F-4D97-AF65-F5344CB8AC3E}">
        <p14:creationId xmlns:p14="http://schemas.microsoft.com/office/powerpoint/2010/main" val="39457824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426170"/>
          </a:xfrm>
        </p:spPr>
        <p:txBody>
          <a:bodyPr>
            <a:normAutofit/>
          </a:bodyPr>
          <a:lstStyle/>
          <a:p>
            <a:r>
              <a:rPr lang="en-US" dirty="0"/>
              <a:t>Joseph L. </a:t>
            </a:r>
            <a:r>
              <a:rPr lang="en-US" dirty="0" err="1"/>
              <a:t>Badaracco</a:t>
            </a:r>
            <a:br>
              <a:rPr lang="en-US" dirty="0"/>
            </a:br>
            <a:r>
              <a:rPr lang="en-US" i="1" dirty="0"/>
              <a:t>Leading Quietly</a:t>
            </a:r>
          </a:p>
        </p:txBody>
      </p:sp>
      <p:sp>
        <p:nvSpPr>
          <p:cNvPr id="3" name="Slide Number Placeholder 2"/>
          <p:cNvSpPr>
            <a:spLocks noGrp="1"/>
          </p:cNvSpPr>
          <p:nvPr>
            <p:ph type="sldNum" sz="quarter" idx="12"/>
          </p:nvPr>
        </p:nvSpPr>
        <p:spPr/>
        <p:txBody>
          <a:bodyPr/>
          <a:lstStyle/>
          <a:p>
            <a:fld id="{DABFE327-10BC-4339-9DB9-23AC51F21B55}" type="slidenum">
              <a:rPr lang="en-SG" smtClean="0"/>
              <a:t>108</a:t>
            </a:fld>
            <a:endParaRPr lang="en-SG"/>
          </a:p>
        </p:txBody>
      </p:sp>
      <p:sp>
        <p:nvSpPr>
          <p:cNvPr id="4" name="Content Placeholder 3"/>
          <p:cNvSpPr>
            <a:spLocks noGrp="1"/>
          </p:cNvSpPr>
          <p:nvPr>
            <p:ph sz="quarter" idx="1"/>
          </p:nvPr>
        </p:nvSpPr>
        <p:spPr>
          <a:xfrm>
            <a:off x="683568" y="2204863"/>
            <a:ext cx="8003232" cy="4320481"/>
          </a:xfrm>
        </p:spPr>
        <p:txBody>
          <a:bodyPr>
            <a:normAutofit/>
          </a:bodyPr>
          <a:lstStyle/>
          <a:p>
            <a:r>
              <a:rPr lang="en-US" sz="3200" dirty="0"/>
              <a:t>One example: buy a little time</a:t>
            </a:r>
          </a:p>
          <a:p>
            <a:r>
              <a:rPr lang="en-US" sz="3200" dirty="0"/>
              <a:t>“Time lets turbulent waters settle and clarify”</a:t>
            </a:r>
          </a:p>
          <a:p>
            <a:r>
              <a:rPr lang="en-US" sz="3200" dirty="0"/>
              <a:t>“Time lets people discuss their situations with others and think things through on their own”</a:t>
            </a:r>
          </a:p>
          <a:p>
            <a:r>
              <a:rPr lang="en-US" sz="3200" dirty="0"/>
              <a:t>“Time gives people a chance to assess their real obligations and gives sound instincts a chance to emerge”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376063"/>
            <a:ext cx="937505" cy="13960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189" y="376063"/>
            <a:ext cx="1396067" cy="1396067"/>
          </a:xfrm>
          <a:prstGeom prst="rect">
            <a:avLst/>
          </a:prstGeom>
        </p:spPr>
      </p:pic>
    </p:spTree>
    <p:extLst>
      <p:ext uri="{BB962C8B-B14F-4D97-AF65-F5344CB8AC3E}">
        <p14:creationId xmlns:p14="http://schemas.microsoft.com/office/powerpoint/2010/main" val="15783661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426170"/>
          </a:xfrm>
        </p:spPr>
        <p:txBody>
          <a:bodyPr>
            <a:normAutofit/>
          </a:bodyPr>
          <a:lstStyle/>
          <a:p>
            <a:r>
              <a:rPr lang="en-US" dirty="0"/>
              <a:t>Joseph L. </a:t>
            </a:r>
            <a:r>
              <a:rPr lang="en-US" dirty="0" err="1"/>
              <a:t>Badaracco</a:t>
            </a:r>
            <a:br>
              <a:rPr lang="en-US" dirty="0"/>
            </a:br>
            <a:r>
              <a:rPr lang="en-US" i="1" dirty="0"/>
              <a:t>Leading Quietly</a:t>
            </a:r>
          </a:p>
        </p:txBody>
      </p:sp>
      <p:sp>
        <p:nvSpPr>
          <p:cNvPr id="3" name="Slide Number Placeholder 2"/>
          <p:cNvSpPr>
            <a:spLocks noGrp="1"/>
          </p:cNvSpPr>
          <p:nvPr>
            <p:ph type="sldNum" sz="quarter" idx="12"/>
          </p:nvPr>
        </p:nvSpPr>
        <p:spPr/>
        <p:txBody>
          <a:bodyPr/>
          <a:lstStyle/>
          <a:p>
            <a:fld id="{DABFE327-10BC-4339-9DB9-23AC51F21B55}" type="slidenum">
              <a:rPr lang="en-SG" smtClean="0"/>
              <a:t>109</a:t>
            </a:fld>
            <a:endParaRPr lang="en-SG"/>
          </a:p>
        </p:txBody>
      </p:sp>
      <p:sp>
        <p:nvSpPr>
          <p:cNvPr id="4" name="Content Placeholder 3"/>
          <p:cNvSpPr>
            <a:spLocks noGrp="1"/>
          </p:cNvSpPr>
          <p:nvPr>
            <p:ph sz="quarter" idx="1"/>
          </p:nvPr>
        </p:nvSpPr>
        <p:spPr>
          <a:xfrm>
            <a:off x="683568" y="1916832"/>
            <a:ext cx="8003232" cy="4608513"/>
          </a:xfrm>
        </p:spPr>
        <p:txBody>
          <a:bodyPr>
            <a:normAutofit/>
          </a:bodyPr>
          <a:lstStyle/>
          <a:p>
            <a:r>
              <a:rPr lang="en-US" sz="3200" dirty="0"/>
              <a:t>Stalling tactics so you have more time to decide:</a:t>
            </a:r>
          </a:p>
          <a:p>
            <a:pPr lvl="1"/>
            <a:r>
              <a:rPr lang="en-US" sz="3200" dirty="0"/>
              <a:t>Get the staff involved, lots of consultation</a:t>
            </a:r>
          </a:p>
          <a:p>
            <a:pPr lvl="1"/>
            <a:r>
              <a:rPr lang="en-US" sz="3200" dirty="0"/>
              <a:t>Ask lots of questions that take time to answer</a:t>
            </a:r>
          </a:p>
          <a:p>
            <a:pPr lvl="1"/>
            <a:r>
              <a:rPr lang="en-US" sz="3200" dirty="0"/>
              <a:t>Generate possible scenarios</a:t>
            </a:r>
          </a:p>
          <a:p>
            <a:pPr lvl="1"/>
            <a:r>
              <a:rPr lang="en-US" sz="3200" dirty="0"/>
              <a:t>Prepare contingency plans</a:t>
            </a:r>
          </a:p>
          <a:p>
            <a:pPr lvl="1"/>
            <a:r>
              <a:rPr lang="en-US" sz="3200" dirty="0"/>
              <a:t>Choose slower means of communicating</a:t>
            </a:r>
          </a:p>
          <a:p>
            <a:pPr lvl="1"/>
            <a:r>
              <a:rPr lang="en-US" sz="3200" dirty="0"/>
              <a:t>Describe the process to the boss</a:t>
            </a:r>
          </a:p>
          <a:p>
            <a:pPr lvl="1"/>
            <a:r>
              <a:rPr lang="en-US" sz="3200" dirty="0"/>
              <a:t>Focus on other issues that seem more pressing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376063"/>
            <a:ext cx="937505" cy="13960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189" y="376063"/>
            <a:ext cx="1396067" cy="1396067"/>
          </a:xfrm>
          <a:prstGeom prst="rect">
            <a:avLst/>
          </a:prstGeom>
        </p:spPr>
      </p:pic>
    </p:spTree>
    <p:extLst>
      <p:ext uri="{BB962C8B-B14F-4D97-AF65-F5344CB8AC3E}">
        <p14:creationId xmlns:p14="http://schemas.microsoft.com/office/powerpoint/2010/main" val="223609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1371600"/>
            <a:ext cx="4724400" cy="1143000"/>
          </a:xfrm>
        </p:spPr>
        <p:txBody>
          <a:bodyPr>
            <a:normAutofit fontScale="90000"/>
          </a:bodyPr>
          <a:lstStyle/>
          <a:p>
            <a:r>
              <a:rPr lang="en-US" dirty="0"/>
              <a:t>Leaders</a:t>
            </a:r>
            <a:br>
              <a:rPr lang="en-US" dirty="0"/>
            </a:br>
            <a:r>
              <a:rPr lang="en-US" dirty="0"/>
              <a:t>are examples</a:t>
            </a:r>
            <a:endParaRPr lang="en-SG" dirty="0"/>
          </a:p>
        </p:txBody>
      </p:sp>
      <p:sp>
        <p:nvSpPr>
          <p:cNvPr id="4" name="Content Placeholder 3"/>
          <p:cNvSpPr>
            <a:spLocks noGrp="1"/>
          </p:cNvSpPr>
          <p:nvPr>
            <p:ph sz="quarter" idx="1"/>
          </p:nvPr>
        </p:nvSpPr>
        <p:spPr>
          <a:xfrm>
            <a:off x="608209" y="3048000"/>
            <a:ext cx="7780215" cy="3200400"/>
          </a:xfrm>
        </p:spPr>
        <p:txBody>
          <a:bodyPr>
            <a:normAutofit/>
          </a:bodyPr>
          <a:lstStyle/>
          <a:p>
            <a:r>
              <a:rPr lang="en-US" sz="3200" dirty="0"/>
              <a:t>People are always watching their leaders</a:t>
            </a:r>
          </a:p>
          <a:p>
            <a:r>
              <a:rPr lang="en-US" sz="3200" dirty="0"/>
              <a:t>People look to their leaders as examples of how to live and work ethically</a:t>
            </a:r>
          </a:p>
          <a:p>
            <a:r>
              <a:rPr lang="en-US" sz="3200" dirty="0"/>
              <a:t>People look to their leaders for examples of how to live the organization’s values</a:t>
            </a:r>
          </a:p>
          <a:p>
            <a:pPr marL="0" indent="0">
              <a:buNone/>
            </a:pPr>
            <a:endParaRPr lang="en-SG"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43000"/>
            <a:ext cx="2438400" cy="1622644"/>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11</a:t>
            </a:fld>
            <a:endParaRPr lang="en-SG"/>
          </a:p>
        </p:txBody>
      </p:sp>
    </p:spTree>
    <p:extLst>
      <p:ext uri="{BB962C8B-B14F-4D97-AF65-F5344CB8AC3E}">
        <p14:creationId xmlns:p14="http://schemas.microsoft.com/office/powerpoint/2010/main" val="32566332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426170"/>
          </a:xfrm>
        </p:spPr>
        <p:txBody>
          <a:bodyPr>
            <a:normAutofit/>
          </a:bodyPr>
          <a:lstStyle/>
          <a:p>
            <a:r>
              <a:rPr lang="en-US" dirty="0"/>
              <a:t>Joseph L. </a:t>
            </a:r>
            <a:r>
              <a:rPr lang="en-US" dirty="0" err="1"/>
              <a:t>Badaracco</a:t>
            </a:r>
            <a:br>
              <a:rPr lang="en-US" dirty="0"/>
            </a:br>
            <a:r>
              <a:rPr lang="en-US" i="1" dirty="0"/>
              <a:t>Leading Quietly</a:t>
            </a:r>
          </a:p>
        </p:txBody>
      </p:sp>
      <p:sp>
        <p:nvSpPr>
          <p:cNvPr id="3" name="Slide Number Placeholder 2"/>
          <p:cNvSpPr>
            <a:spLocks noGrp="1"/>
          </p:cNvSpPr>
          <p:nvPr>
            <p:ph type="sldNum" sz="quarter" idx="12"/>
          </p:nvPr>
        </p:nvSpPr>
        <p:spPr/>
        <p:txBody>
          <a:bodyPr/>
          <a:lstStyle/>
          <a:p>
            <a:fld id="{DABFE327-10BC-4339-9DB9-23AC51F21B55}" type="slidenum">
              <a:rPr lang="en-SG" smtClean="0"/>
              <a:t>110</a:t>
            </a:fld>
            <a:endParaRPr lang="en-SG"/>
          </a:p>
        </p:txBody>
      </p:sp>
      <p:sp>
        <p:nvSpPr>
          <p:cNvPr id="4" name="Content Placeholder 3"/>
          <p:cNvSpPr>
            <a:spLocks noGrp="1"/>
          </p:cNvSpPr>
          <p:nvPr>
            <p:ph sz="quarter" idx="1"/>
          </p:nvPr>
        </p:nvSpPr>
        <p:spPr>
          <a:xfrm>
            <a:off x="683568" y="1916833"/>
            <a:ext cx="8003232" cy="4608512"/>
          </a:xfrm>
        </p:spPr>
        <p:txBody>
          <a:bodyPr>
            <a:normAutofit/>
          </a:bodyPr>
          <a:lstStyle/>
          <a:p>
            <a:r>
              <a:rPr lang="en-US" sz="3200" dirty="0"/>
              <a:t>“Three quiet virtues:”</a:t>
            </a:r>
          </a:p>
          <a:p>
            <a:pPr lvl="1"/>
            <a:r>
              <a:rPr lang="en-US" sz="3200" dirty="0"/>
              <a:t>Restraint— not taking a forceful stand on principle, because that can be the easy way out of a problem, or it can make matters worse</a:t>
            </a:r>
          </a:p>
          <a:p>
            <a:pPr lvl="1"/>
            <a:r>
              <a:rPr lang="en-US" sz="3200" dirty="0"/>
              <a:t>Modesty— being realistic, not inflating the importance of your efforts </a:t>
            </a:r>
          </a:p>
          <a:p>
            <a:pPr lvl="1"/>
            <a:r>
              <a:rPr lang="en-US" sz="3200" dirty="0"/>
              <a:t>Tenacity— picking the battles you care about strongly and are likely to see through to the end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376063"/>
            <a:ext cx="937505" cy="13960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189" y="376063"/>
            <a:ext cx="1396067" cy="1396067"/>
          </a:xfrm>
          <a:prstGeom prst="rect">
            <a:avLst/>
          </a:prstGeom>
        </p:spPr>
      </p:pic>
    </p:spTree>
    <p:extLst>
      <p:ext uri="{BB962C8B-B14F-4D97-AF65-F5344CB8AC3E}">
        <p14:creationId xmlns:p14="http://schemas.microsoft.com/office/powerpoint/2010/main" val="28710300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sp>
        <p:nvSpPr>
          <p:cNvPr id="6" name="Slide Number Placeholder 5"/>
          <p:cNvSpPr>
            <a:spLocks noGrp="1"/>
          </p:cNvSpPr>
          <p:nvPr>
            <p:ph type="sldNum" sz="quarter" idx="12"/>
          </p:nvPr>
        </p:nvSpPr>
        <p:spPr/>
        <p:txBody>
          <a:bodyPr/>
          <a:lstStyle/>
          <a:p>
            <a:fld id="{DABFE327-10BC-4339-9DB9-23AC51F21B55}" type="slidenum">
              <a:rPr lang="en-SG" smtClean="0"/>
              <a:t>111</a:t>
            </a:fld>
            <a:endParaRPr lang="en-SG"/>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121013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47328"/>
            <a:ext cx="8686800" cy="1343744"/>
          </a:xfrm>
        </p:spPr>
        <p:txBody>
          <a:bodyPr>
            <a:noAutofit/>
          </a:bodyPr>
          <a:lstStyle/>
          <a:p>
            <a:r>
              <a:rPr lang="en-US" sz="4000" dirty="0"/>
              <a:t>  The ethical behavior of</a:t>
            </a:r>
            <a:br>
              <a:rPr lang="en-US" sz="4000" dirty="0"/>
            </a:br>
            <a:r>
              <a:rPr lang="en-US" sz="4000" dirty="0"/>
              <a:t>  leaders sends a signal</a:t>
            </a:r>
            <a:endParaRPr lang="en-SG" sz="4000" dirty="0"/>
          </a:p>
        </p:txBody>
      </p:sp>
      <p:sp>
        <p:nvSpPr>
          <p:cNvPr id="3" name="Content Placeholder 2"/>
          <p:cNvSpPr>
            <a:spLocks noGrp="1"/>
          </p:cNvSpPr>
          <p:nvPr>
            <p:ph sz="quarter" idx="1"/>
          </p:nvPr>
        </p:nvSpPr>
        <p:spPr>
          <a:xfrm>
            <a:off x="603504" y="2019300"/>
            <a:ext cx="5791200" cy="4419600"/>
          </a:xfrm>
        </p:spPr>
        <p:txBody>
          <a:bodyPr>
            <a:normAutofit/>
          </a:bodyPr>
          <a:lstStyle/>
          <a:p>
            <a:pPr marL="0" indent="0">
              <a:buNone/>
            </a:pPr>
            <a:r>
              <a:rPr lang="en-US" sz="3200" dirty="0"/>
              <a:t>“The witness of leaders both communicates the ethics of our institutions and establishes the desired standards and expectations leaders want and often demand from their fellow workers and followers.”</a:t>
            </a:r>
          </a:p>
          <a:p>
            <a:pPr marL="0" indent="0">
              <a:buNone/>
            </a:pPr>
            <a:r>
              <a:rPr lang="en-US" sz="3000" dirty="0"/>
              <a:t>     </a:t>
            </a:r>
            <a:r>
              <a:rPr lang="en-US" dirty="0"/>
              <a:t>--Al Gini in </a:t>
            </a:r>
            <a:r>
              <a:rPr lang="en-US" i="1" dirty="0"/>
              <a:t>Ethics, the Heart of Leadership</a:t>
            </a:r>
            <a:endParaRPr lang="en-SG"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2971800"/>
            <a:ext cx="1931343" cy="2895600"/>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12</a:t>
            </a:fld>
            <a:endParaRPr lang="en-SG"/>
          </a:p>
        </p:txBody>
      </p:sp>
    </p:spTree>
    <p:extLst>
      <p:ext uri="{BB962C8B-B14F-4D97-AF65-F5344CB8AC3E}">
        <p14:creationId xmlns:p14="http://schemas.microsoft.com/office/powerpoint/2010/main" val="1543148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686800" cy="838200"/>
          </a:xfrm>
        </p:spPr>
        <p:txBody>
          <a:bodyPr>
            <a:noAutofit/>
          </a:bodyPr>
          <a:lstStyle/>
          <a:p>
            <a:r>
              <a:rPr lang="en-US" sz="4000" dirty="0"/>
              <a:t>Unethical behavior and</a:t>
            </a:r>
            <a:br>
              <a:rPr lang="en-US" sz="4000" dirty="0"/>
            </a:br>
            <a:r>
              <a:rPr lang="en-US" sz="4000" dirty="0"/>
              <a:t>organizational decline</a:t>
            </a:r>
            <a:endParaRPr lang="en-SG" sz="4000" dirty="0"/>
          </a:p>
        </p:txBody>
      </p:sp>
      <p:sp>
        <p:nvSpPr>
          <p:cNvPr id="3" name="Content Placeholder 2"/>
          <p:cNvSpPr>
            <a:spLocks noGrp="1"/>
          </p:cNvSpPr>
          <p:nvPr>
            <p:ph sz="quarter" idx="1"/>
          </p:nvPr>
        </p:nvSpPr>
        <p:spPr>
          <a:xfrm>
            <a:off x="3352800" y="1905000"/>
            <a:ext cx="5467672" cy="4572000"/>
          </a:xfrm>
        </p:spPr>
        <p:txBody>
          <a:bodyPr>
            <a:normAutofit/>
          </a:bodyPr>
          <a:lstStyle/>
          <a:p>
            <a:pPr marL="0" indent="0">
              <a:buNone/>
            </a:pPr>
            <a:r>
              <a:rPr lang="en-US" sz="3500" dirty="0"/>
              <a:t>In a survey in the United States, 68% of those surveyed believed that the unethical behavior of executives is the primary cause of decline in business standards, productivity, and success.</a:t>
            </a:r>
          </a:p>
          <a:p>
            <a:pPr marL="0" indent="0">
              <a:buNone/>
            </a:pPr>
            <a:r>
              <a:rPr lang="en-US" sz="3000" dirty="0"/>
              <a:t> -</a:t>
            </a:r>
            <a:r>
              <a:rPr lang="en-US" sz="2800" dirty="0"/>
              <a:t>-Al Gini in </a:t>
            </a:r>
            <a:r>
              <a:rPr lang="en-US" sz="2800" i="1" dirty="0"/>
              <a:t>Ethics, the Heart of Leadership</a:t>
            </a:r>
            <a:endParaRPr lang="en-SG" sz="2800" i="1" dirty="0"/>
          </a:p>
          <a:p>
            <a:pPr marL="0" indent="0">
              <a:buNone/>
            </a:pPr>
            <a:endParaRPr lang="en-SG"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57" y="2057400"/>
            <a:ext cx="2667000" cy="2438400"/>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13</a:t>
            </a:fld>
            <a:endParaRPr lang="en-SG"/>
          </a:p>
        </p:txBody>
      </p:sp>
    </p:spTree>
    <p:extLst>
      <p:ext uri="{BB962C8B-B14F-4D97-AF65-F5344CB8AC3E}">
        <p14:creationId xmlns:p14="http://schemas.microsoft.com/office/powerpoint/2010/main" val="374369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92696"/>
            <a:ext cx="8174360" cy="1295400"/>
          </a:xfrm>
        </p:spPr>
        <p:txBody>
          <a:bodyPr>
            <a:noAutofit/>
          </a:bodyPr>
          <a:lstStyle/>
          <a:p>
            <a:r>
              <a:rPr lang="en-US" sz="4000" dirty="0"/>
              <a:t>Unethical behavior generates</a:t>
            </a:r>
            <a:br>
              <a:rPr lang="en-US" sz="4000" dirty="0"/>
            </a:br>
            <a:r>
              <a:rPr lang="en-US" sz="4000" dirty="0"/>
              <a:t>more unethical behavior</a:t>
            </a:r>
            <a:endParaRPr lang="en-SG" sz="4000" dirty="0"/>
          </a:p>
        </p:txBody>
      </p:sp>
      <p:sp>
        <p:nvSpPr>
          <p:cNvPr id="3" name="Content Placeholder 2"/>
          <p:cNvSpPr>
            <a:spLocks noGrp="1"/>
          </p:cNvSpPr>
          <p:nvPr>
            <p:ph sz="quarter" idx="1"/>
          </p:nvPr>
        </p:nvSpPr>
        <p:spPr>
          <a:xfrm>
            <a:off x="683568" y="2060848"/>
            <a:ext cx="7776864" cy="4065315"/>
          </a:xfrm>
        </p:spPr>
        <p:txBody>
          <a:bodyPr>
            <a:normAutofit/>
          </a:bodyPr>
          <a:lstStyle/>
          <a:p>
            <a:pPr marL="0" indent="0">
              <a:buNone/>
            </a:pPr>
            <a:r>
              <a:rPr lang="en-US" sz="3200" dirty="0"/>
              <a:t>The survey found that when business leaders had low ethical standards, workers felt justified in responding through absenteeism, petty theft, indifference, and poor performance on the job.</a:t>
            </a:r>
            <a:endParaRPr lang="en-SG" sz="32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4240"/>
          <a:stretch/>
        </p:blipFill>
        <p:spPr>
          <a:xfrm>
            <a:off x="4644008" y="4149080"/>
            <a:ext cx="3413470" cy="1951607"/>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14</a:t>
            </a:fld>
            <a:endParaRPr lang="en-SG"/>
          </a:p>
        </p:txBody>
      </p:sp>
    </p:spTree>
    <p:extLst>
      <p:ext uri="{BB962C8B-B14F-4D97-AF65-F5344CB8AC3E}">
        <p14:creationId xmlns:p14="http://schemas.microsoft.com/office/powerpoint/2010/main" val="310827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74638"/>
            <a:ext cx="7931224" cy="994122"/>
          </a:xfrm>
        </p:spPr>
        <p:txBody>
          <a:bodyPr/>
          <a:lstStyle/>
          <a:p>
            <a:r>
              <a:rPr lang="en-US" dirty="0"/>
              <a:t>You must act</a:t>
            </a:r>
          </a:p>
        </p:txBody>
      </p:sp>
      <p:sp>
        <p:nvSpPr>
          <p:cNvPr id="3" name="Slide Number Placeholder 2"/>
          <p:cNvSpPr>
            <a:spLocks noGrp="1"/>
          </p:cNvSpPr>
          <p:nvPr>
            <p:ph type="sldNum" sz="quarter" idx="12"/>
          </p:nvPr>
        </p:nvSpPr>
        <p:spPr/>
        <p:txBody>
          <a:bodyPr/>
          <a:lstStyle/>
          <a:p>
            <a:fld id="{DABFE327-10BC-4339-9DB9-23AC51F21B55}" type="slidenum">
              <a:rPr lang="en-SG" smtClean="0"/>
              <a:t>15</a:t>
            </a:fld>
            <a:endParaRPr lang="en-SG"/>
          </a:p>
        </p:txBody>
      </p:sp>
      <p:sp>
        <p:nvSpPr>
          <p:cNvPr id="4" name="Content Placeholder 3"/>
          <p:cNvSpPr>
            <a:spLocks noGrp="1"/>
          </p:cNvSpPr>
          <p:nvPr>
            <p:ph sz="quarter" idx="1"/>
          </p:nvPr>
        </p:nvSpPr>
        <p:spPr>
          <a:xfrm>
            <a:off x="683568" y="1628800"/>
            <a:ext cx="7931224" cy="4861520"/>
          </a:xfrm>
        </p:spPr>
        <p:txBody>
          <a:bodyPr>
            <a:normAutofit/>
          </a:bodyPr>
          <a:lstStyle/>
          <a:p>
            <a:r>
              <a:rPr lang="en-US" sz="3200" dirty="0"/>
              <a:t>Many people in an organization usually know about misbehavior and they know when leaders allow it to continue</a:t>
            </a:r>
          </a:p>
          <a:p>
            <a:r>
              <a:rPr lang="en-US" sz="3200" dirty="0"/>
              <a:t>If you are a leader, and you know that something unethical or immoral is going on within your organization, and you do not act to stop it, you are sending the signal that (1) you don’t care, or (2) the immoral activity is okay with you</a:t>
            </a:r>
          </a:p>
          <a:p>
            <a:r>
              <a:rPr lang="en-US" sz="3200" dirty="0"/>
              <a:t>To set a moral example, you must take action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693" y="332656"/>
            <a:ext cx="1814602" cy="1296144"/>
          </a:xfrm>
          <a:prstGeom prst="rect">
            <a:avLst/>
          </a:prstGeom>
        </p:spPr>
      </p:pic>
    </p:spTree>
    <p:extLst>
      <p:ext uri="{BB962C8B-B14F-4D97-AF65-F5344CB8AC3E}">
        <p14:creationId xmlns:p14="http://schemas.microsoft.com/office/powerpoint/2010/main" val="4175281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74638"/>
            <a:ext cx="7931224" cy="922114"/>
          </a:xfrm>
        </p:spPr>
        <p:txBody>
          <a:bodyPr/>
          <a:lstStyle/>
          <a:p>
            <a:r>
              <a:rPr lang="en-US" dirty="0"/>
              <a:t>Questions</a:t>
            </a:r>
          </a:p>
        </p:txBody>
      </p:sp>
      <p:sp>
        <p:nvSpPr>
          <p:cNvPr id="3" name="Slide Number Placeholder 2"/>
          <p:cNvSpPr>
            <a:spLocks noGrp="1"/>
          </p:cNvSpPr>
          <p:nvPr>
            <p:ph type="sldNum" sz="quarter" idx="12"/>
          </p:nvPr>
        </p:nvSpPr>
        <p:spPr/>
        <p:txBody>
          <a:bodyPr/>
          <a:lstStyle/>
          <a:p>
            <a:fld id="{DABFE327-10BC-4339-9DB9-23AC51F21B55}" type="slidenum">
              <a:rPr lang="en-SG" smtClean="0"/>
              <a:t>16</a:t>
            </a:fld>
            <a:endParaRPr lang="en-SG"/>
          </a:p>
        </p:txBody>
      </p:sp>
      <p:sp>
        <p:nvSpPr>
          <p:cNvPr id="4" name="Content Placeholder 3"/>
          <p:cNvSpPr>
            <a:spLocks noGrp="1"/>
          </p:cNvSpPr>
          <p:nvPr>
            <p:ph sz="quarter" idx="1"/>
          </p:nvPr>
        </p:nvSpPr>
        <p:spPr>
          <a:xfrm>
            <a:off x="611560" y="1196752"/>
            <a:ext cx="8075240" cy="5184576"/>
          </a:xfrm>
        </p:spPr>
        <p:txBody>
          <a:bodyPr>
            <a:normAutofit/>
          </a:bodyPr>
          <a:lstStyle/>
          <a:p>
            <a:r>
              <a:rPr lang="en-US" sz="3200" dirty="0"/>
              <a:t>Would you take action if…</a:t>
            </a:r>
          </a:p>
          <a:p>
            <a:pPr lvl="1"/>
            <a:r>
              <a:rPr lang="en-US" sz="3200" dirty="0"/>
              <a:t>You know that one employee is taking credit for another employee’s work</a:t>
            </a:r>
          </a:p>
          <a:p>
            <a:pPr lvl="1"/>
            <a:r>
              <a:rPr lang="en-US" sz="3200" dirty="0"/>
              <a:t>You know that an employee is taking supplies from the office </a:t>
            </a:r>
          </a:p>
          <a:p>
            <a:pPr lvl="1"/>
            <a:r>
              <a:rPr lang="en-US" sz="3200" dirty="0"/>
              <a:t>You know that an employee regularly takes long breaks and long lunch hours away from the office</a:t>
            </a:r>
          </a:p>
          <a:p>
            <a:pPr lvl="1"/>
            <a:r>
              <a:rPr lang="en-US" sz="3200" dirty="0"/>
              <a:t>You know that an employee has accepted a kickback from a vendor that he selected for your organization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279863"/>
            <a:ext cx="1927077" cy="149551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692696"/>
            <a:ext cx="477934" cy="416365"/>
          </a:xfrm>
          <a:prstGeom prst="rect">
            <a:avLst/>
          </a:prstGeom>
        </p:spPr>
      </p:pic>
    </p:spTree>
    <p:extLst>
      <p:ext uri="{BB962C8B-B14F-4D97-AF65-F5344CB8AC3E}">
        <p14:creationId xmlns:p14="http://schemas.microsoft.com/office/powerpoint/2010/main" val="326948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916416" cy="1143000"/>
          </a:xfrm>
        </p:spPr>
        <p:txBody>
          <a:bodyPr/>
          <a:lstStyle/>
          <a:p>
            <a:r>
              <a:rPr lang="en-US" dirty="0"/>
              <a:t>Questions</a:t>
            </a:r>
          </a:p>
        </p:txBody>
      </p:sp>
      <p:sp>
        <p:nvSpPr>
          <p:cNvPr id="3" name="Slide Number Placeholder 2"/>
          <p:cNvSpPr>
            <a:spLocks noGrp="1"/>
          </p:cNvSpPr>
          <p:nvPr>
            <p:ph type="sldNum" sz="quarter" idx="12"/>
          </p:nvPr>
        </p:nvSpPr>
        <p:spPr/>
        <p:txBody>
          <a:bodyPr/>
          <a:lstStyle/>
          <a:p>
            <a:fld id="{DABFE327-10BC-4339-9DB9-23AC51F21B55}" type="slidenum">
              <a:rPr lang="en-SG" smtClean="0"/>
              <a:t>17</a:t>
            </a:fld>
            <a:endParaRPr lang="en-SG"/>
          </a:p>
        </p:txBody>
      </p:sp>
      <p:sp>
        <p:nvSpPr>
          <p:cNvPr id="4" name="Content Placeholder 3"/>
          <p:cNvSpPr>
            <a:spLocks noGrp="1"/>
          </p:cNvSpPr>
          <p:nvPr>
            <p:ph sz="quarter" idx="1"/>
          </p:nvPr>
        </p:nvSpPr>
        <p:spPr>
          <a:xfrm>
            <a:off x="685800" y="1638300"/>
            <a:ext cx="7772400" cy="4572000"/>
          </a:xfrm>
        </p:spPr>
        <p:txBody>
          <a:bodyPr>
            <a:normAutofit lnSpcReduction="10000"/>
          </a:bodyPr>
          <a:lstStyle/>
          <a:p>
            <a:r>
              <a:rPr lang="en-US" sz="3200" dirty="0"/>
              <a:t>Would you take action if…</a:t>
            </a:r>
          </a:p>
          <a:p>
            <a:pPr lvl="1"/>
            <a:r>
              <a:rPr lang="en-US" sz="3200" dirty="0"/>
              <a:t>You know that an employee lied on the resume he submitted when he applied for the job</a:t>
            </a:r>
          </a:p>
          <a:p>
            <a:pPr lvl="1"/>
            <a:r>
              <a:rPr lang="en-US" sz="3200" dirty="0"/>
              <a:t>You know that an employee is cyberbullying another employee</a:t>
            </a:r>
          </a:p>
          <a:p>
            <a:pPr lvl="1"/>
            <a:r>
              <a:rPr lang="en-US" sz="3200" dirty="0"/>
              <a:t>You know that an employee is sexually harassing another employee</a:t>
            </a:r>
          </a:p>
          <a:p>
            <a:pPr lvl="1"/>
            <a:r>
              <a:rPr lang="en-US" sz="3200" dirty="0"/>
              <a:t>You know that an employee is abusing alcohol or drugs outside of office hours</a:t>
            </a:r>
          </a:p>
          <a:p>
            <a:pPr lvl="1"/>
            <a:endParaRPr lang="en-US" sz="3200" dirty="0"/>
          </a:p>
          <a:p>
            <a:pPr lvl="1"/>
            <a:endParaRPr lang="en-US" sz="3200" dirty="0"/>
          </a:p>
          <a:p>
            <a:pPr lvl="1"/>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332656"/>
            <a:ext cx="2304256" cy="153617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5955" y="932431"/>
            <a:ext cx="477934" cy="416365"/>
          </a:xfrm>
          <a:prstGeom prst="rect">
            <a:avLst/>
          </a:prstGeom>
        </p:spPr>
      </p:pic>
    </p:spTree>
    <p:extLst>
      <p:ext uri="{BB962C8B-B14F-4D97-AF65-F5344CB8AC3E}">
        <p14:creationId xmlns:p14="http://schemas.microsoft.com/office/powerpoint/2010/main" val="3789628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7844408" cy="1080120"/>
          </a:xfrm>
        </p:spPr>
        <p:txBody>
          <a:bodyPr>
            <a:normAutofit/>
          </a:bodyPr>
          <a:lstStyle/>
          <a:p>
            <a:r>
              <a:rPr lang="en-US" dirty="0"/>
              <a:t>Hypothetical Case Study</a:t>
            </a:r>
          </a:p>
        </p:txBody>
      </p:sp>
      <p:sp>
        <p:nvSpPr>
          <p:cNvPr id="3" name="Slide Number Placeholder 2"/>
          <p:cNvSpPr>
            <a:spLocks noGrp="1"/>
          </p:cNvSpPr>
          <p:nvPr>
            <p:ph type="sldNum" sz="quarter" idx="12"/>
          </p:nvPr>
        </p:nvSpPr>
        <p:spPr/>
        <p:txBody>
          <a:bodyPr/>
          <a:lstStyle/>
          <a:p>
            <a:fld id="{DABFE327-10BC-4339-9DB9-23AC51F21B55}" type="slidenum">
              <a:rPr lang="en-SG" smtClean="0"/>
              <a:t>18</a:t>
            </a:fld>
            <a:endParaRPr lang="en-SG"/>
          </a:p>
        </p:txBody>
      </p:sp>
      <p:sp>
        <p:nvSpPr>
          <p:cNvPr id="4" name="Content Placeholder 3"/>
          <p:cNvSpPr>
            <a:spLocks noGrp="1"/>
          </p:cNvSpPr>
          <p:nvPr>
            <p:ph sz="quarter" idx="1"/>
          </p:nvPr>
        </p:nvSpPr>
        <p:spPr>
          <a:xfrm>
            <a:off x="636826" y="1901759"/>
            <a:ext cx="7772400" cy="4536504"/>
          </a:xfrm>
        </p:spPr>
        <p:txBody>
          <a:bodyPr>
            <a:normAutofit lnSpcReduction="10000"/>
          </a:bodyPr>
          <a:lstStyle/>
          <a:p>
            <a:r>
              <a:rPr lang="en-US" sz="3400" dirty="0"/>
              <a:t>The university president discovered that the Athletic Director has been getting staff members to work on his home during work hours— and a lot of people know about it</a:t>
            </a:r>
          </a:p>
          <a:p>
            <a:r>
              <a:rPr lang="en-US" sz="3400" dirty="0"/>
              <a:t>The AD personally collects the cash receipts from admission to university basketball games; the amount of money has been declining, and recently all the cash went missing; the AD cannot account for it </a:t>
            </a:r>
            <a:endParaRPr lang="en-US" sz="32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059"/>
          <a:stretch/>
        </p:blipFill>
        <p:spPr>
          <a:xfrm>
            <a:off x="6829198" y="332656"/>
            <a:ext cx="1748387" cy="1512168"/>
          </a:xfrm>
          <a:prstGeom prst="rect">
            <a:avLst/>
          </a:prstGeom>
        </p:spPr>
      </p:pic>
      <p:pic>
        <p:nvPicPr>
          <p:cNvPr id="7" name="Picture 6">
            <a:extLst>
              <a:ext uri="{FF2B5EF4-FFF2-40B4-BE49-F238E27FC236}">
                <a16:creationId xmlns:a16="http://schemas.microsoft.com/office/drawing/2014/main" id="{A0AA41C5-85FE-1D9E-3E59-6AF7AACF4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883697"/>
            <a:ext cx="477934" cy="416365"/>
          </a:xfrm>
          <a:prstGeom prst="rect">
            <a:avLst/>
          </a:prstGeom>
        </p:spPr>
      </p:pic>
    </p:spTree>
    <p:extLst>
      <p:ext uri="{BB962C8B-B14F-4D97-AF65-F5344CB8AC3E}">
        <p14:creationId xmlns:p14="http://schemas.microsoft.com/office/powerpoint/2010/main" val="4052549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92696"/>
            <a:ext cx="7859216" cy="1080120"/>
          </a:xfrm>
        </p:spPr>
        <p:txBody>
          <a:bodyPr>
            <a:normAutofit fontScale="90000"/>
          </a:bodyPr>
          <a:lstStyle/>
          <a:p>
            <a:br>
              <a:rPr lang="en-US" dirty="0"/>
            </a:br>
            <a:r>
              <a:rPr lang="en-US" dirty="0"/>
              <a:t>Hypothetical Case Study</a:t>
            </a:r>
          </a:p>
        </p:txBody>
      </p:sp>
      <p:sp>
        <p:nvSpPr>
          <p:cNvPr id="3" name="Slide Number Placeholder 2"/>
          <p:cNvSpPr>
            <a:spLocks noGrp="1"/>
          </p:cNvSpPr>
          <p:nvPr>
            <p:ph type="sldNum" sz="quarter" idx="12"/>
          </p:nvPr>
        </p:nvSpPr>
        <p:spPr/>
        <p:txBody>
          <a:bodyPr/>
          <a:lstStyle/>
          <a:p>
            <a:fld id="{DABFE327-10BC-4339-9DB9-23AC51F21B55}" type="slidenum">
              <a:rPr lang="en-SG" smtClean="0"/>
              <a:t>19</a:t>
            </a:fld>
            <a:endParaRPr lang="en-SG"/>
          </a:p>
        </p:txBody>
      </p:sp>
      <p:sp>
        <p:nvSpPr>
          <p:cNvPr id="4" name="Content Placeholder 3"/>
          <p:cNvSpPr>
            <a:spLocks noGrp="1"/>
          </p:cNvSpPr>
          <p:nvPr>
            <p:ph sz="quarter" idx="1"/>
          </p:nvPr>
        </p:nvSpPr>
        <p:spPr>
          <a:xfrm>
            <a:off x="685800" y="2132856"/>
            <a:ext cx="7772400" cy="4248472"/>
          </a:xfrm>
        </p:spPr>
        <p:txBody>
          <a:bodyPr>
            <a:noAutofit/>
          </a:bodyPr>
          <a:lstStyle/>
          <a:p>
            <a:r>
              <a:rPr lang="en-US" sz="3200" dirty="0"/>
              <a:t>The AD has many friends on the university Board  and is well connected in the larger community</a:t>
            </a:r>
          </a:p>
          <a:p>
            <a:r>
              <a:rPr lang="en-US" sz="3200" dirty="0"/>
              <a:t>He believes that Board members will support him and no staff member will testify against him</a:t>
            </a:r>
          </a:p>
          <a:p>
            <a:r>
              <a:rPr lang="en-US" sz="3200" dirty="0"/>
              <a:t>One of his close friends is a leading litigation attorney, someone the AD knows will fight for him if there is any attempt to discipline him</a:t>
            </a:r>
          </a:p>
          <a:p>
            <a:pPr marL="0" indent="0">
              <a:buNone/>
            </a:pPr>
            <a:r>
              <a:rPr lang="en-US" sz="3200" dirty="0"/>
              <a:t>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059"/>
          <a:stretch/>
        </p:blipFill>
        <p:spPr>
          <a:xfrm>
            <a:off x="5940152" y="620688"/>
            <a:ext cx="1512168" cy="1307864"/>
          </a:xfrm>
          <a:prstGeom prst="rect">
            <a:avLst/>
          </a:prstGeom>
        </p:spPr>
      </p:pic>
    </p:spTree>
    <p:extLst>
      <p:ext uri="{BB962C8B-B14F-4D97-AF65-F5344CB8AC3E}">
        <p14:creationId xmlns:p14="http://schemas.microsoft.com/office/powerpoint/2010/main" val="159811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3" name="Content Placeholder 2"/>
          <p:cNvSpPr>
            <a:spLocks noGrp="1"/>
          </p:cNvSpPr>
          <p:nvPr>
            <p:ph sz="quarter" idx="1"/>
          </p:nvPr>
        </p:nvSpPr>
        <p:spPr>
          <a:xfrm>
            <a:off x="492758" y="4149080"/>
            <a:ext cx="8147248" cy="1510680"/>
          </a:xfrm>
        </p:spPr>
        <p:txBody>
          <a:bodyPr>
            <a:normAutofit/>
          </a:bodyPr>
          <a:lstStyle/>
          <a:p>
            <a:pPr marL="0" indent="0" algn="ctr">
              <a:buNone/>
            </a:pPr>
            <a:r>
              <a:rPr lang="en-US" sz="6000" dirty="0"/>
              <a:t>Ethics and Leaders</a:t>
            </a:r>
            <a:endParaRPr lang="en-SG" sz="6000" dirty="0"/>
          </a:p>
        </p:txBody>
      </p:sp>
      <p:sp>
        <p:nvSpPr>
          <p:cNvPr id="5" name="Slide Number Placeholder 4"/>
          <p:cNvSpPr>
            <a:spLocks noGrp="1"/>
          </p:cNvSpPr>
          <p:nvPr>
            <p:ph type="sldNum" sz="quarter" idx="12"/>
          </p:nvPr>
        </p:nvSpPr>
        <p:spPr/>
        <p:txBody>
          <a:bodyPr/>
          <a:lstStyle/>
          <a:p>
            <a:fld id="{DABFE327-10BC-4339-9DB9-23AC51F21B55}" type="slidenum">
              <a:rPr lang="en-SG" smtClean="0"/>
              <a:t>2</a:t>
            </a:fld>
            <a:endParaRPr lang="en-SG"/>
          </a:p>
        </p:txBody>
      </p:sp>
      <p:graphicFrame>
        <p:nvGraphicFramePr>
          <p:cNvPr id="11" name="Object 10">
            <a:extLst>
              <a:ext uri="{FF2B5EF4-FFF2-40B4-BE49-F238E27FC236}">
                <a16:creationId xmlns:a16="http://schemas.microsoft.com/office/drawing/2014/main" id="{2AB2CC6B-39A5-406F-BD77-121ED11DA5B6}"/>
              </a:ext>
            </a:extLst>
          </p:cNvPr>
          <p:cNvGraphicFramePr>
            <a:graphicFrameLocks noChangeAspect="1"/>
          </p:cNvGraphicFramePr>
          <p:nvPr>
            <p:extLst>
              <p:ext uri="{D42A27DB-BD31-4B8C-83A1-F6EECF244321}">
                <p14:modId xmlns:p14="http://schemas.microsoft.com/office/powerpoint/2010/main" val="1288440350"/>
              </p:ext>
            </p:extLst>
          </p:nvPr>
        </p:nvGraphicFramePr>
        <p:xfrm>
          <a:off x="3370535" y="1917137"/>
          <a:ext cx="2402929" cy="1856808"/>
        </p:xfrm>
        <a:graphic>
          <a:graphicData uri="http://schemas.openxmlformats.org/presentationml/2006/ole">
            <mc:AlternateContent xmlns:mc="http://schemas.openxmlformats.org/markup-compatibility/2006">
              <mc:Choice xmlns:v="urn:schemas-microsoft-com:vml" Requires="v">
                <p:oleObj spid="_x0000_s13758" name="Acrobat Document" r:id="rId3" imgW="7543519" imgH="5829300" progId="AcroExch.Document.DC">
                  <p:embed/>
                </p:oleObj>
              </mc:Choice>
              <mc:Fallback>
                <p:oleObj name="Acrobat Document" r:id="rId3" imgW="7543519" imgH="5829300" progId="AcroExch.Document.DC">
                  <p:embed/>
                  <p:pic>
                    <p:nvPicPr>
                      <p:cNvPr id="4" name="Object 3">
                        <a:extLst>
                          <a:ext uri="{FF2B5EF4-FFF2-40B4-BE49-F238E27FC236}">
                            <a16:creationId xmlns:a16="http://schemas.microsoft.com/office/drawing/2014/main" id="{4B614AAA-CB1F-48F7-8F72-9F856FFA3034}"/>
                          </a:ext>
                        </a:extLst>
                      </p:cNvPr>
                      <p:cNvPicPr/>
                      <p:nvPr/>
                    </p:nvPicPr>
                    <p:blipFill>
                      <a:blip r:embed="rId4"/>
                      <a:stretch>
                        <a:fillRect/>
                      </a:stretch>
                    </p:blipFill>
                    <p:spPr>
                      <a:xfrm>
                        <a:off x="3370535" y="1917137"/>
                        <a:ext cx="2402929" cy="1856808"/>
                      </a:xfrm>
                      <a:prstGeom prst="rect">
                        <a:avLst/>
                      </a:prstGeom>
                    </p:spPr>
                  </p:pic>
                </p:oleObj>
              </mc:Fallback>
            </mc:AlternateContent>
          </a:graphicData>
        </a:graphic>
      </p:graphicFrame>
    </p:spTree>
    <p:extLst>
      <p:ext uri="{BB962C8B-B14F-4D97-AF65-F5344CB8AC3E}">
        <p14:creationId xmlns:p14="http://schemas.microsoft.com/office/powerpoint/2010/main" val="1510393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916416" cy="1296144"/>
          </a:xfrm>
        </p:spPr>
        <p:txBody>
          <a:bodyPr>
            <a:normAutofit/>
          </a:bodyPr>
          <a:lstStyle/>
          <a:p>
            <a:r>
              <a:rPr lang="en-US" dirty="0"/>
              <a:t> Questions</a:t>
            </a:r>
          </a:p>
        </p:txBody>
      </p:sp>
      <p:sp>
        <p:nvSpPr>
          <p:cNvPr id="3" name="Slide Number Placeholder 2"/>
          <p:cNvSpPr>
            <a:spLocks noGrp="1"/>
          </p:cNvSpPr>
          <p:nvPr>
            <p:ph type="sldNum" sz="quarter" idx="12"/>
          </p:nvPr>
        </p:nvSpPr>
        <p:spPr/>
        <p:txBody>
          <a:bodyPr/>
          <a:lstStyle/>
          <a:p>
            <a:fld id="{DABFE327-10BC-4339-9DB9-23AC51F21B55}" type="slidenum">
              <a:rPr lang="en-SG" smtClean="0"/>
              <a:t>20</a:t>
            </a:fld>
            <a:endParaRPr lang="en-SG"/>
          </a:p>
        </p:txBody>
      </p:sp>
      <p:sp>
        <p:nvSpPr>
          <p:cNvPr id="4" name="Content Placeholder 3"/>
          <p:cNvSpPr>
            <a:spLocks noGrp="1"/>
          </p:cNvSpPr>
          <p:nvPr>
            <p:ph sz="quarter" idx="1"/>
          </p:nvPr>
        </p:nvSpPr>
        <p:spPr>
          <a:xfrm>
            <a:off x="685800" y="2190428"/>
            <a:ext cx="7772400" cy="4248472"/>
          </a:xfrm>
        </p:spPr>
        <p:txBody>
          <a:bodyPr>
            <a:normAutofit fontScale="85000" lnSpcReduction="20000"/>
          </a:bodyPr>
          <a:lstStyle/>
          <a:p>
            <a:r>
              <a:rPr lang="en-US" sz="3800" dirty="0"/>
              <a:t>It is clear to the university president that the AD’s behavior has violated the university’s values and code of conduct, and the theft of cash is criminal</a:t>
            </a:r>
          </a:p>
          <a:p>
            <a:r>
              <a:rPr lang="en-US" sz="3800" dirty="0"/>
              <a:t>Do you think the president should discipline or fire the Athletic Director? Why or why not?</a:t>
            </a:r>
          </a:p>
          <a:p>
            <a:r>
              <a:rPr lang="en-US" sz="3800" dirty="0"/>
              <a:t>If he decides to discipline or fire the AD, what steps do you think the president should take before, during, and after he takes action against the AD? Why?</a:t>
            </a:r>
          </a:p>
          <a:p>
            <a:pPr marL="0" indent="0">
              <a:buNone/>
            </a:pPr>
            <a:r>
              <a:rPr lang="en-US" sz="3400" dirty="0"/>
              <a:t> </a:t>
            </a:r>
            <a:endParaRPr lang="en-US" sz="32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059"/>
          <a:stretch/>
        </p:blipFill>
        <p:spPr>
          <a:xfrm>
            <a:off x="3915261" y="617462"/>
            <a:ext cx="1631234" cy="1410843"/>
          </a:xfrm>
          <a:prstGeom prst="rect">
            <a:avLst/>
          </a:prstGeom>
        </p:spPr>
      </p:pic>
      <p:pic>
        <p:nvPicPr>
          <p:cNvPr id="8" name="Picture 7">
            <a:extLst>
              <a:ext uri="{FF2B5EF4-FFF2-40B4-BE49-F238E27FC236}">
                <a16:creationId xmlns:a16="http://schemas.microsoft.com/office/drawing/2014/main" id="{982C7C89-F772-4AF1-9816-0672E724E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1114702"/>
            <a:ext cx="477934" cy="416365"/>
          </a:xfrm>
          <a:prstGeom prst="rect">
            <a:avLst/>
          </a:prstGeom>
        </p:spPr>
      </p:pic>
    </p:spTree>
    <p:extLst>
      <p:ext uri="{BB962C8B-B14F-4D97-AF65-F5344CB8AC3E}">
        <p14:creationId xmlns:p14="http://schemas.microsoft.com/office/powerpoint/2010/main" val="4022120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sp>
        <p:nvSpPr>
          <p:cNvPr id="6" name="Slide Number Placeholder 5"/>
          <p:cNvSpPr>
            <a:spLocks noGrp="1"/>
          </p:cNvSpPr>
          <p:nvPr>
            <p:ph type="sldNum" sz="quarter" idx="12"/>
          </p:nvPr>
        </p:nvSpPr>
        <p:spPr/>
        <p:txBody>
          <a:bodyPr/>
          <a:lstStyle/>
          <a:p>
            <a:fld id="{DABFE327-10BC-4339-9DB9-23AC51F21B55}" type="slidenum">
              <a:rPr lang="en-SG" smtClean="0"/>
              <a:t>21</a:t>
            </a:fld>
            <a:endParaRPr lang="en-SG"/>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903009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499" y="895367"/>
            <a:ext cx="7772400" cy="807146"/>
          </a:xfrm>
        </p:spPr>
        <p:txBody>
          <a:bodyPr/>
          <a:lstStyle/>
          <a:p>
            <a:r>
              <a:rPr lang="en-US" dirty="0"/>
              <a:t> Questions</a:t>
            </a:r>
          </a:p>
        </p:txBody>
      </p:sp>
      <p:sp>
        <p:nvSpPr>
          <p:cNvPr id="3" name="Slide Number Placeholder 2"/>
          <p:cNvSpPr>
            <a:spLocks noGrp="1"/>
          </p:cNvSpPr>
          <p:nvPr>
            <p:ph type="sldNum" sz="quarter" idx="12"/>
          </p:nvPr>
        </p:nvSpPr>
        <p:spPr/>
        <p:txBody>
          <a:bodyPr/>
          <a:lstStyle/>
          <a:p>
            <a:fld id="{DABFE327-10BC-4339-9DB9-23AC51F21B55}" type="slidenum">
              <a:rPr lang="en-SG" smtClean="0"/>
              <a:t>22</a:t>
            </a:fld>
            <a:endParaRPr lang="en-SG"/>
          </a:p>
        </p:txBody>
      </p:sp>
      <p:sp>
        <p:nvSpPr>
          <p:cNvPr id="4" name="Content Placeholder 3"/>
          <p:cNvSpPr>
            <a:spLocks noGrp="1"/>
          </p:cNvSpPr>
          <p:nvPr>
            <p:ph sz="quarter" idx="1"/>
          </p:nvPr>
        </p:nvSpPr>
        <p:spPr>
          <a:xfrm>
            <a:off x="914400" y="2132856"/>
            <a:ext cx="7402016" cy="4392488"/>
          </a:xfrm>
        </p:spPr>
        <p:txBody>
          <a:bodyPr>
            <a:noAutofit/>
          </a:bodyPr>
          <a:lstStyle/>
          <a:p>
            <a:r>
              <a:rPr lang="en-US" sz="3200" dirty="0"/>
              <a:t>Name a leader you believe to be ethical, and explain why.</a:t>
            </a:r>
          </a:p>
          <a:p>
            <a:r>
              <a:rPr lang="en-US" sz="3200" dirty="0"/>
              <a:t>Have you ever followed or worked for a leader who was unethical? How did that make you feel? </a:t>
            </a:r>
          </a:p>
          <a:p>
            <a:r>
              <a:rPr lang="en-US" sz="3200" dirty="0"/>
              <a:t>Have you ever followed or worked for a leader who is exceptionally ethical? How did that make you feel?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6" y="1203933"/>
            <a:ext cx="477934" cy="4163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404664"/>
            <a:ext cx="2232248" cy="1614998"/>
          </a:xfrm>
          <a:prstGeom prst="rect">
            <a:avLst/>
          </a:prstGeom>
        </p:spPr>
      </p:pic>
    </p:spTree>
    <p:extLst>
      <p:ext uri="{BB962C8B-B14F-4D97-AF65-F5344CB8AC3E}">
        <p14:creationId xmlns:p14="http://schemas.microsoft.com/office/powerpoint/2010/main" val="1157073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3" name="Content Placeholder 2"/>
          <p:cNvSpPr>
            <a:spLocks noGrp="1"/>
          </p:cNvSpPr>
          <p:nvPr>
            <p:ph sz="quarter" idx="1"/>
          </p:nvPr>
        </p:nvSpPr>
        <p:spPr>
          <a:xfrm>
            <a:off x="498376" y="3068960"/>
            <a:ext cx="8147248" cy="2520280"/>
          </a:xfrm>
        </p:spPr>
        <p:txBody>
          <a:bodyPr>
            <a:noAutofit/>
          </a:bodyPr>
          <a:lstStyle/>
          <a:p>
            <a:pPr marL="0" indent="0" algn="ctr">
              <a:buNone/>
            </a:pPr>
            <a:r>
              <a:rPr lang="en-US" sz="5400" dirty="0"/>
              <a:t>Capt. Crozier, </a:t>
            </a:r>
          </a:p>
          <a:p>
            <a:pPr marL="0" indent="0" algn="ctr">
              <a:buNone/>
            </a:pPr>
            <a:r>
              <a:rPr lang="en-US" sz="5400" dirty="0"/>
              <a:t>the </a:t>
            </a:r>
            <a:r>
              <a:rPr lang="en-US" sz="5400" i="1" dirty="0"/>
              <a:t>USS Theodore Roosevelt</a:t>
            </a:r>
            <a:r>
              <a:rPr lang="en-US" sz="5400" dirty="0"/>
              <a:t>, </a:t>
            </a:r>
          </a:p>
          <a:p>
            <a:pPr marL="0" indent="0" algn="ctr">
              <a:buNone/>
            </a:pPr>
            <a:r>
              <a:rPr lang="en-US" sz="5400" dirty="0"/>
              <a:t>and the Coronavirus</a:t>
            </a:r>
            <a:endParaRPr lang="en-SG" sz="5400" dirty="0"/>
          </a:p>
        </p:txBody>
      </p:sp>
      <p:sp>
        <p:nvSpPr>
          <p:cNvPr id="5" name="Slide Number Placeholder 4"/>
          <p:cNvSpPr>
            <a:spLocks noGrp="1"/>
          </p:cNvSpPr>
          <p:nvPr>
            <p:ph type="sldNum" sz="quarter" idx="12"/>
          </p:nvPr>
        </p:nvSpPr>
        <p:spPr/>
        <p:txBody>
          <a:bodyPr/>
          <a:lstStyle/>
          <a:p>
            <a:fld id="{DABFE327-10BC-4339-9DB9-23AC51F21B55}" type="slidenum">
              <a:rPr lang="en-SG" smtClean="0"/>
              <a:t>23</a:t>
            </a:fld>
            <a:endParaRPr lang="en-SG"/>
          </a:p>
        </p:txBody>
      </p:sp>
      <p:graphicFrame>
        <p:nvGraphicFramePr>
          <p:cNvPr id="4" name="Object 3">
            <a:extLst>
              <a:ext uri="{FF2B5EF4-FFF2-40B4-BE49-F238E27FC236}">
                <a16:creationId xmlns:a16="http://schemas.microsoft.com/office/drawing/2014/main" id="{7A94C937-CD87-4571-9E54-BDD86122D49E}"/>
              </a:ext>
            </a:extLst>
          </p:cNvPr>
          <p:cNvGraphicFramePr>
            <a:graphicFrameLocks noChangeAspect="1"/>
          </p:cNvGraphicFramePr>
          <p:nvPr>
            <p:extLst>
              <p:ext uri="{D42A27DB-BD31-4B8C-83A1-F6EECF244321}">
                <p14:modId xmlns:p14="http://schemas.microsoft.com/office/powerpoint/2010/main" val="1268844337"/>
              </p:ext>
            </p:extLst>
          </p:nvPr>
        </p:nvGraphicFramePr>
        <p:xfrm>
          <a:off x="3370535" y="951132"/>
          <a:ext cx="2402929" cy="1856808"/>
        </p:xfrm>
        <a:graphic>
          <a:graphicData uri="http://schemas.openxmlformats.org/presentationml/2006/ole">
            <mc:AlternateContent xmlns:mc="http://schemas.openxmlformats.org/markup-compatibility/2006">
              <mc:Choice xmlns:v="urn:schemas-microsoft-com:vml" Requires="v">
                <p:oleObj spid="_x0000_s14591" name="Acrobat Document" r:id="rId3" imgW="7543519" imgH="5829300" progId="AcroExch.Document.DC">
                  <p:embed/>
                </p:oleObj>
              </mc:Choice>
              <mc:Fallback>
                <p:oleObj name="Acrobat Document" r:id="rId3" imgW="7543519" imgH="5829300" progId="AcroExch.Document.DC">
                  <p:embed/>
                  <p:pic>
                    <p:nvPicPr>
                      <p:cNvPr id="4" name="Object 3">
                        <a:extLst>
                          <a:ext uri="{FF2B5EF4-FFF2-40B4-BE49-F238E27FC236}">
                            <a16:creationId xmlns:a16="http://schemas.microsoft.com/office/drawing/2014/main" id="{186101DC-114B-4ADC-9E11-87E00D7314B6}"/>
                          </a:ext>
                        </a:extLst>
                      </p:cNvPr>
                      <p:cNvPicPr/>
                      <p:nvPr/>
                    </p:nvPicPr>
                    <p:blipFill>
                      <a:blip r:embed="rId4"/>
                      <a:stretch>
                        <a:fillRect/>
                      </a:stretch>
                    </p:blipFill>
                    <p:spPr>
                      <a:xfrm>
                        <a:off x="3370535" y="951132"/>
                        <a:ext cx="2402929" cy="1856808"/>
                      </a:xfrm>
                      <a:prstGeom prst="rect">
                        <a:avLst/>
                      </a:prstGeom>
                    </p:spPr>
                  </p:pic>
                </p:oleObj>
              </mc:Fallback>
            </mc:AlternateContent>
          </a:graphicData>
        </a:graphic>
      </p:graphicFrame>
    </p:spTree>
    <p:extLst>
      <p:ext uri="{BB962C8B-B14F-4D97-AF65-F5344CB8AC3E}">
        <p14:creationId xmlns:p14="http://schemas.microsoft.com/office/powerpoint/2010/main" val="4240658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A6C5D-72E2-4379-AE37-E7CC79F22CD8}"/>
              </a:ext>
            </a:extLst>
          </p:cNvPr>
          <p:cNvSpPr>
            <a:spLocks noGrp="1"/>
          </p:cNvSpPr>
          <p:nvPr>
            <p:ph type="title"/>
          </p:nvPr>
        </p:nvSpPr>
        <p:spPr/>
        <p:txBody>
          <a:bodyPr/>
          <a:lstStyle/>
          <a:p>
            <a:r>
              <a:rPr lang="en-US" dirty="0"/>
              <a:t>USS Theodore Roosevelt</a:t>
            </a:r>
          </a:p>
        </p:txBody>
      </p:sp>
      <p:sp>
        <p:nvSpPr>
          <p:cNvPr id="3" name="Slide Number Placeholder 2">
            <a:extLst>
              <a:ext uri="{FF2B5EF4-FFF2-40B4-BE49-F238E27FC236}">
                <a16:creationId xmlns:a16="http://schemas.microsoft.com/office/drawing/2014/main" id="{9C14C246-59E8-4D29-BB74-52EACF57A27C}"/>
              </a:ext>
            </a:extLst>
          </p:cNvPr>
          <p:cNvSpPr>
            <a:spLocks noGrp="1"/>
          </p:cNvSpPr>
          <p:nvPr>
            <p:ph type="sldNum" sz="quarter" idx="12"/>
          </p:nvPr>
        </p:nvSpPr>
        <p:spPr/>
        <p:txBody>
          <a:bodyPr/>
          <a:lstStyle/>
          <a:p>
            <a:fld id="{DABFE327-10BC-4339-9DB9-23AC51F21B55}" type="slidenum">
              <a:rPr lang="en-SG" smtClean="0"/>
              <a:t>24</a:t>
            </a:fld>
            <a:endParaRPr lang="en-SG"/>
          </a:p>
        </p:txBody>
      </p:sp>
      <p:sp>
        <p:nvSpPr>
          <p:cNvPr id="4" name="Content Placeholder 3">
            <a:extLst>
              <a:ext uri="{FF2B5EF4-FFF2-40B4-BE49-F238E27FC236}">
                <a16:creationId xmlns:a16="http://schemas.microsoft.com/office/drawing/2014/main" id="{1A39AE8E-41C1-4478-94DF-7AFE879529D0}"/>
              </a:ext>
            </a:extLst>
          </p:cNvPr>
          <p:cNvSpPr>
            <a:spLocks noGrp="1"/>
          </p:cNvSpPr>
          <p:nvPr>
            <p:ph sz="quarter" idx="1"/>
          </p:nvPr>
        </p:nvSpPr>
        <p:spPr/>
        <p:txBody>
          <a:bodyPr>
            <a:normAutofit/>
          </a:bodyPr>
          <a:lstStyle/>
          <a:p>
            <a:r>
              <a:rPr lang="en-US" sz="3200" dirty="0"/>
              <a:t>COVID-19 was detected on board the nuclear aircraft carrier in March 2020 while it was at sea</a:t>
            </a:r>
          </a:p>
          <a:p>
            <a:r>
              <a:rPr lang="en-US" sz="3200" dirty="0"/>
              <a:t>The ship was ordered to Guam, where initially 800 crew members were removed for quarantine</a:t>
            </a:r>
          </a:p>
          <a:p>
            <a:endParaRPr lang="en-US" sz="3200" dirty="0"/>
          </a:p>
        </p:txBody>
      </p:sp>
      <p:pic>
        <p:nvPicPr>
          <p:cNvPr id="5" name="Picture 4" descr="An island in the middle of a body of water&#10;&#10;Description automatically generated">
            <a:extLst>
              <a:ext uri="{FF2B5EF4-FFF2-40B4-BE49-F238E27FC236}">
                <a16:creationId xmlns:a16="http://schemas.microsoft.com/office/drawing/2014/main" id="{C1DDC82F-9480-414A-893A-6F5A5213B2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600" y="3733800"/>
            <a:ext cx="4063999" cy="2286000"/>
          </a:xfrm>
          <a:prstGeom prst="rect">
            <a:avLst/>
          </a:prstGeom>
        </p:spPr>
      </p:pic>
    </p:spTree>
    <p:extLst>
      <p:ext uri="{BB962C8B-B14F-4D97-AF65-F5344CB8AC3E}">
        <p14:creationId xmlns:p14="http://schemas.microsoft.com/office/powerpoint/2010/main" val="1203385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76CE-D3F6-4563-9E7C-9B61FFC10EED}"/>
              </a:ext>
            </a:extLst>
          </p:cNvPr>
          <p:cNvSpPr>
            <a:spLocks noGrp="1"/>
          </p:cNvSpPr>
          <p:nvPr>
            <p:ph type="title"/>
          </p:nvPr>
        </p:nvSpPr>
        <p:spPr>
          <a:xfrm>
            <a:off x="683568" y="274638"/>
            <a:ext cx="8003232" cy="1296144"/>
          </a:xfrm>
        </p:spPr>
        <p:txBody>
          <a:bodyPr>
            <a:normAutofit fontScale="90000"/>
          </a:bodyPr>
          <a:lstStyle/>
          <a:p>
            <a:r>
              <a:rPr lang="en-US" sz="4400" dirty="0" err="1"/>
              <a:t>Capt</a:t>
            </a:r>
            <a:r>
              <a:rPr lang="en-US" sz="4400" dirty="0"/>
              <a:t> Brett Crozier</a:t>
            </a:r>
            <a:br>
              <a:rPr lang="en-US" dirty="0"/>
            </a:br>
            <a:r>
              <a:rPr lang="en-US" i="1" dirty="0"/>
              <a:t>USS Theodore Roosevelt</a:t>
            </a:r>
          </a:p>
        </p:txBody>
      </p:sp>
      <p:sp>
        <p:nvSpPr>
          <p:cNvPr id="3" name="Slide Number Placeholder 2">
            <a:extLst>
              <a:ext uri="{FF2B5EF4-FFF2-40B4-BE49-F238E27FC236}">
                <a16:creationId xmlns:a16="http://schemas.microsoft.com/office/drawing/2014/main" id="{707FB6FD-FECF-4855-82D3-9CECF9E6C015}"/>
              </a:ext>
            </a:extLst>
          </p:cNvPr>
          <p:cNvSpPr>
            <a:spLocks noGrp="1"/>
          </p:cNvSpPr>
          <p:nvPr>
            <p:ph type="sldNum" sz="quarter" idx="12"/>
          </p:nvPr>
        </p:nvSpPr>
        <p:spPr/>
        <p:txBody>
          <a:bodyPr/>
          <a:lstStyle/>
          <a:p>
            <a:fld id="{DABFE327-10BC-4339-9DB9-23AC51F21B55}" type="slidenum">
              <a:rPr lang="en-SG" smtClean="0"/>
              <a:t>25</a:t>
            </a:fld>
            <a:endParaRPr lang="en-SG"/>
          </a:p>
        </p:txBody>
      </p:sp>
      <p:sp>
        <p:nvSpPr>
          <p:cNvPr id="4" name="Content Placeholder 3">
            <a:extLst>
              <a:ext uri="{FF2B5EF4-FFF2-40B4-BE49-F238E27FC236}">
                <a16:creationId xmlns:a16="http://schemas.microsoft.com/office/drawing/2014/main" id="{A72124C3-C0E0-4EA2-835D-3F7480E3814A}"/>
              </a:ext>
            </a:extLst>
          </p:cNvPr>
          <p:cNvSpPr>
            <a:spLocks noGrp="1"/>
          </p:cNvSpPr>
          <p:nvPr>
            <p:ph sz="quarter" idx="1"/>
          </p:nvPr>
        </p:nvSpPr>
        <p:spPr>
          <a:xfrm>
            <a:off x="611560" y="3068960"/>
            <a:ext cx="7848872" cy="3312368"/>
          </a:xfrm>
        </p:spPr>
        <p:txBody>
          <a:bodyPr>
            <a:noAutofit/>
          </a:bodyPr>
          <a:lstStyle/>
          <a:p>
            <a:r>
              <a:rPr lang="en-US" sz="3400" dirty="0"/>
              <a:t>Capt. Crozier wanted nearly all of his crew of 4,845 to be quarantined onshore, but his immediate superior disagreed</a:t>
            </a:r>
          </a:p>
          <a:p>
            <a:r>
              <a:rPr lang="en-US" sz="3400" dirty="0"/>
              <a:t>After waiting several days and not getting the help he felt his crew needed, Crozier sent an email with an attached 4-page letter</a:t>
            </a:r>
          </a:p>
        </p:txBody>
      </p:sp>
      <p:pic>
        <p:nvPicPr>
          <p:cNvPr id="6" name="Picture 5" descr="A person wearing a hat and smiling at the camera&#10;&#10;Description automatically generated">
            <a:extLst>
              <a:ext uri="{FF2B5EF4-FFF2-40B4-BE49-F238E27FC236}">
                <a16:creationId xmlns:a16="http://schemas.microsoft.com/office/drawing/2014/main" id="{AE80D4DE-DD28-418D-8450-CE0568BD4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582425"/>
            <a:ext cx="2232248" cy="1254240"/>
          </a:xfrm>
          <a:prstGeom prst="rect">
            <a:avLst/>
          </a:prstGeom>
        </p:spPr>
      </p:pic>
      <p:pic>
        <p:nvPicPr>
          <p:cNvPr id="10" name="Picture 9" descr="A large ship in a body of water&#10;&#10;Description automatically generated">
            <a:extLst>
              <a:ext uri="{FF2B5EF4-FFF2-40B4-BE49-F238E27FC236}">
                <a16:creationId xmlns:a16="http://schemas.microsoft.com/office/drawing/2014/main" id="{7610682B-B361-4D9B-9847-F688A97A6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1593175"/>
            <a:ext cx="2448272" cy="1224136"/>
          </a:xfrm>
          <a:prstGeom prst="rect">
            <a:avLst/>
          </a:prstGeom>
        </p:spPr>
      </p:pic>
    </p:spTree>
    <p:extLst>
      <p:ext uri="{BB962C8B-B14F-4D97-AF65-F5344CB8AC3E}">
        <p14:creationId xmlns:p14="http://schemas.microsoft.com/office/powerpoint/2010/main" val="3141270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8F53-A4ED-402A-A5E0-E437DE41B152}"/>
              </a:ext>
            </a:extLst>
          </p:cNvPr>
          <p:cNvSpPr>
            <a:spLocks noGrp="1"/>
          </p:cNvSpPr>
          <p:nvPr>
            <p:ph type="title"/>
          </p:nvPr>
        </p:nvSpPr>
        <p:spPr>
          <a:xfrm>
            <a:off x="648072" y="476672"/>
            <a:ext cx="8038728" cy="1143000"/>
          </a:xfrm>
        </p:spPr>
        <p:txBody>
          <a:bodyPr/>
          <a:lstStyle/>
          <a:p>
            <a:r>
              <a:rPr lang="en-US" dirty="0"/>
              <a:t>The email with the letter</a:t>
            </a:r>
          </a:p>
        </p:txBody>
      </p:sp>
      <p:sp>
        <p:nvSpPr>
          <p:cNvPr id="3" name="Slide Number Placeholder 2">
            <a:extLst>
              <a:ext uri="{FF2B5EF4-FFF2-40B4-BE49-F238E27FC236}">
                <a16:creationId xmlns:a16="http://schemas.microsoft.com/office/drawing/2014/main" id="{45786091-B628-4DED-9885-960B79408624}"/>
              </a:ext>
            </a:extLst>
          </p:cNvPr>
          <p:cNvSpPr>
            <a:spLocks noGrp="1"/>
          </p:cNvSpPr>
          <p:nvPr>
            <p:ph type="sldNum" sz="quarter" idx="12"/>
          </p:nvPr>
        </p:nvSpPr>
        <p:spPr/>
        <p:txBody>
          <a:bodyPr/>
          <a:lstStyle/>
          <a:p>
            <a:fld id="{DABFE327-10BC-4339-9DB9-23AC51F21B55}" type="slidenum">
              <a:rPr lang="en-SG" smtClean="0"/>
              <a:t>26</a:t>
            </a:fld>
            <a:endParaRPr lang="en-SG"/>
          </a:p>
        </p:txBody>
      </p:sp>
      <p:sp>
        <p:nvSpPr>
          <p:cNvPr id="4" name="Content Placeholder 3">
            <a:extLst>
              <a:ext uri="{FF2B5EF4-FFF2-40B4-BE49-F238E27FC236}">
                <a16:creationId xmlns:a16="http://schemas.microsoft.com/office/drawing/2014/main" id="{622D89B1-0E0A-48FA-B665-86DA11230864}"/>
              </a:ext>
            </a:extLst>
          </p:cNvPr>
          <p:cNvSpPr>
            <a:spLocks noGrp="1"/>
          </p:cNvSpPr>
          <p:nvPr>
            <p:ph sz="quarter" idx="1"/>
          </p:nvPr>
        </p:nvSpPr>
        <p:spPr>
          <a:xfrm>
            <a:off x="738484" y="2022296"/>
            <a:ext cx="7931224" cy="4365476"/>
          </a:xfrm>
        </p:spPr>
        <p:txBody>
          <a:bodyPr>
            <a:normAutofit lnSpcReduction="10000"/>
          </a:bodyPr>
          <a:lstStyle/>
          <a:p>
            <a:r>
              <a:rPr lang="en-US" sz="3200" dirty="0"/>
              <a:t>The email with the letter was addressed to Rear Adm. Stuart Baker, commander of the Roosevelt's carrier strike group; Adm. John </a:t>
            </a:r>
            <a:r>
              <a:rPr lang="en-US" sz="3200" dirty="0" err="1"/>
              <a:t>Aquilino</a:t>
            </a:r>
            <a:r>
              <a:rPr lang="en-US" sz="3200" dirty="0"/>
              <a:t>, commander of U.S. Pacific Fleet; and Vice Adm. </a:t>
            </a:r>
            <a:r>
              <a:rPr lang="en-US" sz="3200" dirty="0" err="1"/>
              <a:t>DeWolfe</a:t>
            </a:r>
            <a:r>
              <a:rPr lang="en-US" sz="3200" dirty="0"/>
              <a:t> Miller, commander of Naval Air Forces. Seven other captains were copied.</a:t>
            </a:r>
          </a:p>
          <a:p>
            <a:r>
              <a:rPr lang="en-US" sz="3200" dirty="0"/>
              <a:t>In the email, Crozier called the recipients [the admirals] "incredible leaders" whom he would "gladly ... follow into battle whenever needed."</a:t>
            </a:r>
          </a:p>
          <a:p>
            <a:pPr marL="0" indent="0">
              <a:buNone/>
            </a:pPr>
            <a:endParaRPr lang="en-US" sz="3200" dirty="0"/>
          </a:p>
          <a:p>
            <a:endParaRPr lang="en-US" sz="3200" dirty="0"/>
          </a:p>
        </p:txBody>
      </p:sp>
      <p:pic>
        <p:nvPicPr>
          <p:cNvPr id="6" name="Picture 5" descr="A picture containing person, boy, young, child&#10;&#10;Description automatically generated">
            <a:extLst>
              <a:ext uri="{FF2B5EF4-FFF2-40B4-BE49-F238E27FC236}">
                <a16:creationId xmlns:a16="http://schemas.microsoft.com/office/drawing/2014/main" id="{61C3366C-43F5-4498-87DB-1E6F59796F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70228"/>
            <a:ext cx="2123728" cy="1459001"/>
          </a:xfrm>
          <a:prstGeom prst="rect">
            <a:avLst/>
          </a:prstGeom>
        </p:spPr>
      </p:pic>
    </p:spTree>
    <p:extLst>
      <p:ext uri="{BB962C8B-B14F-4D97-AF65-F5344CB8AC3E}">
        <p14:creationId xmlns:p14="http://schemas.microsoft.com/office/powerpoint/2010/main" val="329353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1551-599A-41E2-82E0-57E242EEE61F}"/>
              </a:ext>
            </a:extLst>
          </p:cNvPr>
          <p:cNvSpPr>
            <a:spLocks noGrp="1"/>
          </p:cNvSpPr>
          <p:nvPr>
            <p:ph type="title"/>
          </p:nvPr>
        </p:nvSpPr>
        <p:spPr>
          <a:xfrm>
            <a:off x="683568" y="274638"/>
            <a:ext cx="8003232" cy="1143000"/>
          </a:xfrm>
        </p:spPr>
        <p:txBody>
          <a:bodyPr/>
          <a:lstStyle/>
          <a:p>
            <a:r>
              <a:rPr lang="en-US" dirty="0"/>
              <a:t>Crozier email</a:t>
            </a:r>
          </a:p>
        </p:txBody>
      </p:sp>
      <p:sp>
        <p:nvSpPr>
          <p:cNvPr id="3" name="Slide Number Placeholder 2">
            <a:extLst>
              <a:ext uri="{FF2B5EF4-FFF2-40B4-BE49-F238E27FC236}">
                <a16:creationId xmlns:a16="http://schemas.microsoft.com/office/drawing/2014/main" id="{66BE35D4-3645-43CF-92C6-1C9626A333EA}"/>
              </a:ext>
            </a:extLst>
          </p:cNvPr>
          <p:cNvSpPr>
            <a:spLocks noGrp="1"/>
          </p:cNvSpPr>
          <p:nvPr>
            <p:ph type="sldNum" sz="quarter" idx="12"/>
          </p:nvPr>
        </p:nvSpPr>
        <p:spPr/>
        <p:txBody>
          <a:bodyPr/>
          <a:lstStyle/>
          <a:p>
            <a:fld id="{DABFE327-10BC-4339-9DB9-23AC51F21B55}" type="slidenum">
              <a:rPr lang="en-SG" smtClean="0"/>
              <a:t>27</a:t>
            </a:fld>
            <a:endParaRPr lang="en-SG"/>
          </a:p>
        </p:txBody>
      </p:sp>
      <p:sp>
        <p:nvSpPr>
          <p:cNvPr id="4" name="Content Placeholder 3">
            <a:extLst>
              <a:ext uri="{FF2B5EF4-FFF2-40B4-BE49-F238E27FC236}">
                <a16:creationId xmlns:a16="http://schemas.microsoft.com/office/drawing/2014/main" id="{124E9D02-8F81-4754-AE81-ADBFFDA95265}"/>
              </a:ext>
            </a:extLst>
          </p:cNvPr>
          <p:cNvSpPr>
            <a:spLocks noGrp="1"/>
          </p:cNvSpPr>
          <p:nvPr>
            <p:ph sz="quarter" idx="1"/>
          </p:nvPr>
        </p:nvSpPr>
        <p:spPr>
          <a:xfrm>
            <a:off x="539552" y="1838681"/>
            <a:ext cx="8003232" cy="4594076"/>
          </a:xfrm>
        </p:spPr>
        <p:txBody>
          <a:bodyPr>
            <a:normAutofit lnSpcReduction="10000"/>
          </a:bodyPr>
          <a:lstStyle/>
          <a:p>
            <a:r>
              <a:rPr lang="en-US" sz="3500" dirty="0"/>
              <a:t>In the email, Crozier said: "I fully realize that I bear responsibility for not demanding more decisive action the moment we pulled in, but at this point my only priority is the continued well-being of the crew and embarked staff," he wrote. "As you know, the accountability of a commanding officer is absolute, and I believe if there is ever a time to ask for help it is now regardless of the impact on my career."</a:t>
            </a:r>
          </a:p>
          <a:p>
            <a:pPr marL="0" indent="0">
              <a:buNone/>
            </a:pPr>
            <a:endParaRPr lang="en-US" dirty="0"/>
          </a:p>
        </p:txBody>
      </p:sp>
      <p:pic>
        <p:nvPicPr>
          <p:cNvPr id="6" name="Picture 5" descr="A person wearing a hat&#10;&#10;Description automatically generated">
            <a:extLst>
              <a:ext uri="{FF2B5EF4-FFF2-40B4-BE49-F238E27FC236}">
                <a16:creationId xmlns:a16="http://schemas.microsoft.com/office/drawing/2014/main" id="{E6D41712-C316-406D-92C1-C732F30F84D3}"/>
              </a:ext>
            </a:extLst>
          </p:cNvPr>
          <p:cNvPicPr>
            <a:picLocks noChangeAspect="1"/>
          </p:cNvPicPr>
          <p:nvPr/>
        </p:nvPicPr>
        <p:blipFill rotWithShape="1">
          <a:blip r:embed="rId2">
            <a:extLst>
              <a:ext uri="{28A0092B-C50C-407E-A947-70E740481C1C}">
                <a14:useLocalDpi xmlns:a14="http://schemas.microsoft.com/office/drawing/2010/main" val="0"/>
              </a:ext>
            </a:extLst>
          </a:blip>
          <a:srcRect t="5876" b="9887"/>
          <a:stretch/>
        </p:blipFill>
        <p:spPr>
          <a:xfrm>
            <a:off x="4139952" y="393803"/>
            <a:ext cx="2130921" cy="1282154"/>
          </a:xfrm>
          <a:prstGeom prst="rect">
            <a:avLst/>
          </a:prstGeom>
        </p:spPr>
      </p:pic>
    </p:spTree>
    <p:extLst>
      <p:ext uri="{BB962C8B-B14F-4D97-AF65-F5344CB8AC3E}">
        <p14:creationId xmlns:p14="http://schemas.microsoft.com/office/powerpoint/2010/main" val="1178753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86EE5-944B-4EB6-BF29-0D2F7F1753B6}"/>
              </a:ext>
            </a:extLst>
          </p:cNvPr>
          <p:cNvSpPr>
            <a:spLocks noGrp="1"/>
          </p:cNvSpPr>
          <p:nvPr>
            <p:ph type="title"/>
          </p:nvPr>
        </p:nvSpPr>
        <p:spPr>
          <a:xfrm>
            <a:off x="914400" y="764704"/>
            <a:ext cx="7772400" cy="1143000"/>
          </a:xfrm>
        </p:spPr>
        <p:txBody>
          <a:bodyPr/>
          <a:lstStyle/>
          <a:p>
            <a:r>
              <a:rPr lang="en-US" dirty="0"/>
              <a:t>The plea</a:t>
            </a:r>
          </a:p>
        </p:txBody>
      </p:sp>
      <p:sp>
        <p:nvSpPr>
          <p:cNvPr id="3" name="Slide Number Placeholder 2">
            <a:extLst>
              <a:ext uri="{FF2B5EF4-FFF2-40B4-BE49-F238E27FC236}">
                <a16:creationId xmlns:a16="http://schemas.microsoft.com/office/drawing/2014/main" id="{6DB9454D-5203-43C7-A93D-22988BD81CB3}"/>
              </a:ext>
            </a:extLst>
          </p:cNvPr>
          <p:cNvSpPr>
            <a:spLocks noGrp="1"/>
          </p:cNvSpPr>
          <p:nvPr>
            <p:ph type="sldNum" sz="quarter" idx="12"/>
          </p:nvPr>
        </p:nvSpPr>
        <p:spPr/>
        <p:txBody>
          <a:bodyPr/>
          <a:lstStyle/>
          <a:p>
            <a:fld id="{DABFE327-10BC-4339-9DB9-23AC51F21B55}" type="slidenum">
              <a:rPr lang="en-SG" smtClean="0"/>
              <a:t>28</a:t>
            </a:fld>
            <a:endParaRPr lang="en-SG"/>
          </a:p>
        </p:txBody>
      </p:sp>
      <p:sp>
        <p:nvSpPr>
          <p:cNvPr id="4" name="Content Placeholder 3">
            <a:extLst>
              <a:ext uri="{FF2B5EF4-FFF2-40B4-BE49-F238E27FC236}">
                <a16:creationId xmlns:a16="http://schemas.microsoft.com/office/drawing/2014/main" id="{48021D0B-B098-4142-8432-1236F7B723FF}"/>
              </a:ext>
            </a:extLst>
          </p:cNvPr>
          <p:cNvSpPr>
            <a:spLocks noGrp="1"/>
          </p:cNvSpPr>
          <p:nvPr>
            <p:ph sz="quarter" idx="1"/>
          </p:nvPr>
        </p:nvSpPr>
        <p:spPr>
          <a:xfrm>
            <a:off x="683568" y="2444890"/>
            <a:ext cx="8003232" cy="3765410"/>
          </a:xfrm>
        </p:spPr>
        <p:txBody>
          <a:bodyPr>
            <a:noAutofit/>
          </a:bodyPr>
          <a:lstStyle/>
          <a:p>
            <a:r>
              <a:rPr lang="en-US" sz="3200" dirty="0"/>
              <a:t>“Sailors do not need to die," Capt. Cozier said in the attached letter, pleading for 90% of his crew of 4,845 to be removed from the USS Roosevelt so that they could be tested and go into quarantine </a:t>
            </a:r>
          </a:p>
          <a:p>
            <a:r>
              <a:rPr lang="en-US" sz="3200" dirty="0"/>
              <a:t>"We are not at war, and therefore cannot allow a single Sailor to perish as a result of this pandemic unnecessarily," Crozier wrote</a:t>
            </a:r>
          </a:p>
        </p:txBody>
      </p:sp>
      <p:pic>
        <p:nvPicPr>
          <p:cNvPr id="12" name="Picture 11" descr="A group of people standing next to a person&#10;&#10;Description automatically generated">
            <a:extLst>
              <a:ext uri="{FF2B5EF4-FFF2-40B4-BE49-F238E27FC236}">
                <a16:creationId xmlns:a16="http://schemas.microsoft.com/office/drawing/2014/main" id="{C926DACB-F247-4537-AB02-BEEEEC12E2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613712"/>
            <a:ext cx="2520280" cy="1680186"/>
          </a:xfrm>
          <a:prstGeom prst="rect">
            <a:avLst/>
          </a:prstGeom>
        </p:spPr>
      </p:pic>
    </p:spTree>
    <p:extLst>
      <p:ext uri="{BB962C8B-B14F-4D97-AF65-F5344CB8AC3E}">
        <p14:creationId xmlns:p14="http://schemas.microsoft.com/office/powerpoint/2010/main" val="14314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7540-C41E-4D4F-8683-6BEFAC378C9F}"/>
              </a:ext>
            </a:extLst>
          </p:cNvPr>
          <p:cNvSpPr>
            <a:spLocks noGrp="1"/>
          </p:cNvSpPr>
          <p:nvPr>
            <p:ph type="title"/>
          </p:nvPr>
        </p:nvSpPr>
        <p:spPr>
          <a:xfrm>
            <a:off x="603504" y="257204"/>
            <a:ext cx="8083296" cy="1515612"/>
          </a:xfrm>
        </p:spPr>
        <p:txBody>
          <a:bodyPr>
            <a:normAutofit/>
          </a:bodyPr>
          <a:lstStyle/>
          <a:p>
            <a:r>
              <a:rPr lang="en-US" dirty="0"/>
              <a:t>Capt. Crozier</a:t>
            </a:r>
            <a:br>
              <a:rPr lang="en-US" dirty="0"/>
            </a:br>
            <a:r>
              <a:rPr lang="en-US" dirty="0"/>
              <a:t>dismissed</a:t>
            </a:r>
          </a:p>
        </p:txBody>
      </p:sp>
      <p:sp>
        <p:nvSpPr>
          <p:cNvPr id="3" name="Slide Number Placeholder 2">
            <a:extLst>
              <a:ext uri="{FF2B5EF4-FFF2-40B4-BE49-F238E27FC236}">
                <a16:creationId xmlns:a16="http://schemas.microsoft.com/office/drawing/2014/main" id="{9758CCEE-CA56-41AE-8943-3F0B0FB7A676}"/>
              </a:ext>
            </a:extLst>
          </p:cNvPr>
          <p:cNvSpPr>
            <a:spLocks noGrp="1"/>
          </p:cNvSpPr>
          <p:nvPr>
            <p:ph type="sldNum" sz="quarter" idx="12"/>
          </p:nvPr>
        </p:nvSpPr>
        <p:spPr/>
        <p:txBody>
          <a:bodyPr/>
          <a:lstStyle/>
          <a:p>
            <a:fld id="{DABFE327-10BC-4339-9DB9-23AC51F21B55}" type="slidenum">
              <a:rPr lang="en-SG" smtClean="0"/>
              <a:t>29</a:t>
            </a:fld>
            <a:endParaRPr lang="en-SG"/>
          </a:p>
        </p:txBody>
      </p:sp>
      <p:sp>
        <p:nvSpPr>
          <p:cNvPr id="4" name="Content Placeholder 3">
            <a:extLst>
              <a:ext uri="{FF2B5EF4-FFF2-40B4-BE49-F238E27FC236}">
                <a16:creationId xmlns:a16="http://schemas.microsoft.com/office/drawing/2014/main" id="{3C4E8F3C-7041-4FE0-9C05-A9151FD3733A}"/>
              </a:ext>
            </a:extLst>
          </p:cNvPr>
          <p:cNvSpPr>
            <a:spLocks noGrp="1"/>
          </p:cNvSpPr>
          <p:nvPr>
            <p:ph sz="quarter" idx="1"/>
          </p:nvPr>
        </p:nvSpPr>
        <p:spPr>
          <a:xfrm>
            <a:off x="467544" y="1864082"/>
            <a:ext cx="8083296" cy="4680504"/>
          </a:xfrm>
        </p:spPr>
        <p:txBody>
          <a:bodyPr>
            <a:noAutofit/>
          </a:bodyPr>
          <a:lstStyle/>
          <a:p>
            <a:r>
              <a:rPr lang="en-US" sz="3200" dirty="0"/>
              <a:t>Somebody leaked Crozier’s letter, which was published by the </a:t>
            </a:r>
            <a:r>
              <a:rPr lang="en-US" sz="3200" i="1" dirty="0"/>
              <a:t>San Francisco Chronicle </a:t>
            </a:r>
            <a:r>
              <a:rPr lang="en-US" sz="3200" dirty="0"/>
              <a:t>on March 31, by which time 100 sailors on the </a:t>
            </a:r>
            <a:r>
              <a:rPr lang="en-US" sz="3200" i="1" dirty="0"/>
              <a:t>USS Roosevelt </a:t>
            </a:r>
            <a:r>
              <a:rPr lang="en-US" sz="3200" dirty="0"/>
              <a:t>had tested positive </a:t>
            </a:r>
          </a:p>
          <a:p>
            <a:r>
              <a:rPr lang="en-US" sz="3200" dirty="0"/>
              <a:t>Acting Navy Secretary Thomas </a:t>
            </a:r>
            <a:r>
              <a:rPr lang="en-US" sz="3200" dirty="0" err="1"/>
              <a:t>Modly</a:t>
            </a:r>
            <a:r>
              <a:rPr lang="en-US" sz="3200" dirty="0"/>
              <a:t> said Crozier had sent the letter to 20 or 30 people and had “exercised extremely poor judgement” by distributing it </a:t>
            </a:r>
          </a:p>
          <a:p>
            <a:r>
              <a:rPr lang="en-US" sz="3200" dirty="0" err="1"/>
              <a:t>Modly</a:t>
            </a:r>
            <a:r>
              <a:rPr lang="en-US" sz="3200" dirty="0"/>
              <a:t> relieved Crozier of his position on April 2 </a:t>
            </a:r>
          </a:p>
        </p:txBody>
      </p:sp>
      <p:pic>
        <p:nvPicPr>
          <p:cNvPr id="8" name="Picture 7" descr="A person wearing a suit and tie smiling at the camera&#10;&#10;Description automatically generated">
            <a:extLst>
              <a:ext uri="{FF2B5EF4-FFF2-40B4-BE49-F238E27FC236}">
                <a16:creationId xmlns:a16="http://schemas.microsoft.com/office/drawing/2014/main" id="{EE8F2082-C91D-4430-924E-92ACB649F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376567"/>
            <a:ext cx="2736304" cy="1368152"/>
          </a:xfrm>
          <a:prstGeom prst="rect">
            <a:avLst/>
          </a:prstGeom>
        </p:spPr>
      </p:pic>
    </p:spTree>
    <p:extLst>
      <p:ext uri="{BB962C8B-B14F-4D97-AF65-F5344CB8AC3E}">
        <p14:creationId xmlns:p14="http://schemas.microsoft.com/office/powerpoint/2010/main" val="378201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597091"/>
            <a:ext cx="8075240" cy="1224136"/>
          </a:xfrm>
        </p:spPr>
        <p:txBody>
          <a:bodyPr>
            <a:normAutofit fontScale="90000"/>
          </a:bodyPr>
          <a:lstStyle/>
          <a:p>
            <a:r>
              <a:rPr lang="en-US" sz="4400" dirty="0"/>
              <a:t>Questions</a:t>
            </a:r>
            <a:br>
              <a:rPr lang="en-US" sz="4400" i="1" dirty="0"/>
            </a:br>
            <a:endParaRPr lang="en-US" dirty="0"/>
          </a:p>
        </p:txBody>
      </p:sp>
      <p:sp>
        <p:nvSpPr>
          <p:cNvPr id="3" name="Slide Number Placeholder 2"/>
          <p:cNvSpPr>
            <a:spLocks noGrp="1"/>
          </p:cNvSpPr>
          <p:nvPr>
            <p:ph type="sldNum" sz="quarter" idx="12"/>
          </p:nvPr>
        </p:nvSpPr>
        <p:spPr/>
        <p:txBody>
          <a:bodyPr/>
          <a:lstStyle/>
          <a:p>
            <a:fld id="{DABFE327-10BC-4339-9DB9-23AC51F21B55}" type="slidenum">
              <a:rPr lang="en-SG" smtClean="0"/>
              <a:t>3</a:t>
            </a:fld>
            <a:endParaRPr lang="en-SG"/>
          </a:p>
        </p:txBody>
      </p:sp>
      <p:sp>
        <p:nvSpPr>
          <p:cNvPr id="4" name="Content Placeholder 3"/>
          <p:cNvSpPr>
            <a:spLocks noGrp="1"/>
          </p:cNvSpPr>
          <p:nvPr>
            <p:ph sz="quarter" idx="1"/>
          </p:nvPr>
        </p:nvSpPr>
        <p:spPr>
          <a:xfrm>
            <a:off x="683568" y="2996952"/>
            <a:ext cx="8003232" cy="3240360"/>
          </a:xfrm>
        </p:spPr>
        <p:txBody>
          <a:bodyPr>
            <a:normAutofit/>
          </a:bodyPr>
          <a:lstStyle/>
          <a:p>
            <a:r>
              <a:rPr lang="en-US" sz="3600" dirty="0"/>
              <a:t>How would you describe an ethical leader?</a:t>
            </a:r>
          </a:p>
          <a:p>
            <a:r>
              <a:rPr lang="en-US" sz="3600" dirty="0"/>
              <a:t>What traits or characteristics would you include in your description? Why?</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1757131"/>
            <a:ext cx="477934" cy="4163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909338"/>
            <a:ext cx="2736304" cy="2111949"/>
          </a:xfrm>
          <a:prstGeom prst="rect">
            <a:avLst/>
          </a:prstGeom>
        </p:spPr>
      </p:pic>
    </p:spTree>
    <p:extLst>
      <p:ext uri="{BB962C8B-B14F-4D97-AF65-F5344CB8AC3E}">
        <p14:creationId xmlns:p14="http://schemas.microsoft.com/office/powerpoint/2010/main" val="3434460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7540-C41E-4D4F-8683-6BEFAC378C9F}"/>
              </a:ext>
            </a:extLst>
          </p:cNvPr>
          <p:cNvSpPr>
            <a:spLocks noGrp="1"/>
          </p:cNvSpPr>
          <p:nvPr>
            <p:ph type="title"/>
          </p:nvPr>
        </p:nvSpPr>
        <p:spPr>
          <a:xfrm>
            <a:off x="603504" y="692696"/>
            <a:ext cx="8083296" cy="883338"/>
          </a:xfrm>
        </p:spPr>
        <p:txBody>
          <a:bodyPr/>
          <a:lstStyle/>
          <a:p>
            <a:r>
              <a:rPr lang="en-US" dirty="0"/>
              <a:t>Capt. Crozier’s departure</a:t>
            </a:r>
          </a:p>
        </p:txBody>
      </p:sp>
      <p:sp>
        <p:nvSpPr>
          <p:cNvPr id="3" name="Slide Number Placeholder 2">
            <a:extLst>
              <a:ext uri="{FF2B5EF4-FFF2-40B4-BE49-F238E27FC236}">
                <a16:creationId xmlns:a16="http://schemas.microsoft.com/office/drawing/2014/main" id="{9758CCEE-CA56-41AE-8943-3F0B0FB7A676}"/>
              </a:ext>
            </a:extLst>
          </p:cNvPr>
          <p:cNvSpPr>
            <a:spLocks noGrp="1"/>
          </p:cNvSpPr>
          <p:nvPr>
            <p:ph type="sldNum" sz="quarter" idx="12"/>
          </p:nvPr>
        </p:nvSpPr>
        <p:spPr/>
        <p:txBody>
          <a:bodyPr/>
          <a:lstStyle/>
          <a:p>
            <a:fld id="{DABFE327-10BC-4339-9DB9-23AC51F21B55}" type="slidenum">
              <a:rPr lang="en-SG" smtClean="0"/>
              <a:t>30</a:t>
            </a:fld>
            <a:endParaRPr lang="en-SG"/>
          </a:p>
        </p:txBody>
      </p:sp>
      <p:sp>
        <p:nvSpPr>
          <p:cNvPr id="4" name="Content Placeholder 3">
            <a:extLst>
              <a:ext uri="{FF2B5EF4-FFF2-40B4-BE49-F238E27FC236}">
                <a16:creationId xmlns:a16="http://schemas.microsoft.com/office/drawing/2014/main" id="{3C4E8F3C-7041-4FE0-9C05-A9151FD3733A}"/>
              </a:ext>
            </a:extLst>
          </p:cNvPr>
          <p:cNvSpPr>
            <a:spLocks noGrp="1"/>
          </p:cNvSpPr>
          <p:nvPr>
            <p:ph sz="quarter" idx="1"/>
          </p:nvPr>
        </p:nvSpPr>
        <p:spPr>
          <a:xfrm>
            <a:off x="971600" y="1648042"/>
            <a:ext cx="6912768" cy="4896544"/>
          </a:xfrm>
        </p:spPr>
        <p:txBody>
          <a:bodyPr>
            <a:noAutofit/>
          </a:bodyPr>
          <a:lstStyle/>
          <a:p>
            <a:r>
              <a:rPr lang="en-US" sz="3400" dirty="0"/>
              <a:t>Hundreds of crew members cheered and saluted Capt. Crozier as he left the ship</a:t>
            </a:r>
          </a:p>
        </p:txBody>
      </p:sp>
      <p:pic>
        <p:nvPicPr>
          <p:cNvPr id="5" name="Picture 4" descr="A close up of a sign&#10;&#10;Description automatically generated">
            <a:extLst>
              <a:ext uri="{FF2B5EF4-FFF2-40B4-BE49-F238E27FC236}">
                <a16:creationId xmlns:a16="http://schemas.microsoft.com/office/drawing/2014/main" id="{B73CE574-517F-4DA5-97B3-938CA63126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163" r="25588"/>
          <a:stretch/>
        </p:blipFill>
        <p:spPr>
          <a:xfrm>
            <a:off x="1475656" y="2995406"/>
            <a:ext cx="2446752" cy="2912841"/>
          </a:xfrm>
          <a:prstGeom prst="rect">
            <a:avLst/>
          </a:prstGeom>
        </p:spPr>
      </p:pic>
      <p:pic>
        <p:nvPicPr>
          <p:cNvPr id="7" name="Picture 6" descr="A large crowd of people&#10;&#10;Description automatically generated">
            <a:extLst>
              <a:ext uri="{FF2B5EF4-FFF2-40B4-BE49-F238E27FC236}">
                <a16:creationId xmlns:a16="http://schemas.microsoft.com/office/drawing/2014/main" id="{4EFA14AD-BA2B-4F8B-AD7A-A6DDBF2B3E7C}"/>
              </a:ext>
            </a:extLst>
          </p:cNvPr>
          <p:cNvPicPr>
            <a:picLocks noChangeAspect="1"/>
          </p:cNvPicPr>
          <p:nvPr/>
        </p:nvPicPr>
        <p:blipFill rotWithShape="1">
          <a:blip r:embed="rId3">
            <a:extLst>
              <a:ext uri="{28A0092B-C50C-407E-A947-70E740481C1C}">
                <a14:useLocalDpi xmlns:a14="http://schemas.microsoft.com/office/drawing/2010/main" val="0"/>
              </a:ext>
            </a:extLst>
          </a:blip>
          <a:srcRect l="13078" r="5254"/>
          <a:stretch/>
        </p:blipFill>
        <p:spPr>
          <a:xfrm>
            <a:off x="4229382" y="2995406"/>
            <a:ext cx="3195237" cy="2930613"/>
          </a:xfrm>
          <a:prstGeom prst="rect">
            <a:avLst/>
          </a:prstGeom>
        </p:spPr>
      </p:pic>
    </p:spTree>
    <p:extLst>
      <p:ext uri="{BB962C8B-B14F-4D97-AF65-F5344CB8AC3E}">
        <p14:creationId xmlns:p14="http://schemas.microsoft.com/office/powerpoint/2010/main" val="519611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2DD4-F251-4EA0-8126-E1124ACDD3EF}"/>
              </a:ext>
            </a:extLst>
          </p:cNvPr>
          <p:cNvSpPr>
            <a:spLocks noGrp="1"/>
          </p:cNvSpPr>
          <p:nvPr>
            <p:ph type="title"/>
          </p:nvPr>
        </p:nvSpPr>
        <p:spPr>
          <a:xfrm>
            <a:off x="603504" y="300101"/>
            <a:ext cx="8083296" cy="922114"/>
          </a:xfrm>
        </p:spPr>
        <p:txBody>
          <a:bodyPr/>
          <a:lstStyle/>
          <a:p>
            <a:r>
              <a:rPr lang="en-US" dirty="0"/>
              <a:t>Secretary </a:t>
            </a:r>
            <a:r>
              <a:rPr lang="en-US" dirty="0" err="1"/>
              <a:t>Modly</a:t>
            </a:r>
            <a:endParaRPr lang="en-US" dirty="0"/>
          </a:p>
        </p:txBody>
      </p:sp>
      <p:sp>
        <p:nvSpPr>
          <p:cNvPr id="3" name="Slide Number Placeholder 2">
            <a:extLst>
              <a:ext uri="{FF2B5EF4-FFF2-40B4-BE49-F238E27FC236}">
                <a16:creationId xmlns:a16="http://schemas.microsoft.com/office/drawing/2014/main" id="{4B22444E-DA18-40B2-8E89-170FB2199B36}"/>
              </a:ext>
            </a:extLst>
          </p:cNvPr>
          <p:cNvSpPr>
            <a:spLocks noGrp="1"/>
          </p:cNvSpPr>
          <p:nvPr>
            <p:ph type="sldNum" sz="quarter" idx="12"/>
          </p:nvPr>
        </p:nvSpPr>
        <p:spPr/>
        <p:txBody>
          <a:bodyPr/>
          <a:lstStyle/>
          <a:p>
            <a:fld id="{DABFE327-10BC-4339-9DB9-23AC51F21B55}" type="slidenum">
              <a:rPr lang="en-SG" smtClean="0"/>
              <a:t>31</a:t>
            </a:fld>
            <a:endParaRPr lang="en-SG"/>
          </a:p>
        </p:txBody>
      </p:sp>
      <p:sp>
        <p:nvSpPr>
          <p:cNvPr id="4" name="Content Placeholder 3">
            <a:extLst>
              <a:ext uri="{FF2B5EF4-FFF2-40B4-BE49-F238E27FC236}">
                <a16:creationId xmlns:a16="http://schemas.microsoft.com/office/drawing/2014/main" id="{4F4F7061-A9AD-479B-892C-4B7A496F3930}"/>
              </a:ext>
            </a:extLst>
          </p:cNvPr>
          <p:cNvSpPr>
            <a:spLocks noGrp="1"/>
          </p:cNvSpPr>
          <p:nvPr>
            <p:ph sz="quarter" idx="1"/>
          </p:nvPr>
        </p:nvSpPr>
        <p:spPr>
          <a:xfrm>
            <a:off x="467543" y="1222215"/>
            <a:ext cx="5976665" cy="5087105"/>
          </a:xfrm>
        </p:spPr>
        <p:txBody>
          <a:bodyPr>
            <a:noAutofit/>
          </a:bodyPr>
          <a:lstStyle/>
          <a:p>
            <a:r>
              <a:rPr lang="en-US" sz="3200" dirty="0"/>
              <a:t>Acting Navy Secretary </a:t>
            </a:r>
            <a:r>
              <a:rPr lang="en-US" sz="3200" dirty="0" err="1"/>
              <a:t>Modly</a:t>
            </a:r>
            <a:r>
              <a:rPr lang="en-US" sz="3200" dirty="0"/>
              <a:t> traveled 8,000 miles to visit the USS Roosevelt in Guam, where the aircraft carrier was in port</a:t>
            </a:r>
          </a:p>
          <a:p>
            <a:r>
              <a:rPr lang="en-US" sz="3200" dirty="0"/>
              <a:t>His trip cost $243,000 and was taken without the required advance permission</a:t>
            </a:r>
          </a:p>
          <a:p>
            <a:r>
              <a:rPr lang="en-US" sz="3200" dirty="0"/>
              <a:t>Secretary </a:t>
            </a:r>
            <a:r>
              <a:rPr lang="en-US" sz="3200" dirty="0" err="1"/>
              <a:t>Modly</a:t>
            </a:r>
            <a:r>
              <a:rPr lang="en-US" sz="3200" dirty="0"/>
              <a:t> addressed the crew  on a variety of issues on April 5; his talk was leaked and became public</a:t>
            </a:r>
          </a:p>
        </p:txBody>
      </p:sp>
      <p:pic>
        <p:nvPicPr>
          <p:cNvPr id="10" name="Picture 9" descr="A person wearing a suit and tie&#10;&#10;Description automatically generated">
            <a:extLst>
              <a:ext uri="{FF2B5EF4-FFF2-40B4-BE49-F238E27FC236}">
                <a16:creationId xmlns:a16="http://schemas.microsoft.com/office/drawing/2014/main" id="{80A8E4C9-4293-4DA5-9E23-F800821B150C}"/>
              </a:ext>
            </a:extLst>
          </p:cNvPr>
          <p:cNvPicPr>
            <a:picLocks noChangeAspect="1"/>
          </p:cNvPicPr>
          <p:nvPr/>
        </p:nvPicPr>
        <p:blipFill rotWithShape="1">
          <a:blip r:embed="rId2">
            <a:extLst>
              <a:ext uri="{28A0092B-C50C-407E-A947-70E740481C1C}">
                <a14:useLocalDpi xmlns:a14="http://schemas.microsoft.com/office/drawing/2010/main" val="0"/>
              </a:ext>
            </a:extLst>
          </a:blip>
          <a:srcRect l="24497" r="17210"/>
          <a:stretch/>
        </p:blipFill>
        <p:spPr>
          <a:xfrm>
            <a:off x="6605182" y="3284984"/>
            <a:ext cx="2043202" cy="2331065"/>
          </a:xfrm>
          <a:prstGeom prst="rect">
            <a:avLst/>
          </a:prstGeom>
        </p:spPr>
      </p:pic>
      <p:pic>
        <p:nvPicPr>
          <p:cNvPr id="12" name="Picture 11" descr="A tree in front of a body of water&#10;&#10;Description automatically generated">
            <a:extLst>
              <a:ext uri="{FF2B5EF4-FFF2-40B4-BE49-F238E27FC236}">
                <a16:creationId xmlns:a16="http://schemas.microsoft.com/office/drawing/2014/main" id="{85D238E2-1B15-47EF-957D-92D46D700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00"/>
          <a:stretch/>
        </p:blipFill>
        <p:spPr>
          <a:xfrm>
            <a:off x="6589176" y="1412776"/>
            <a:ext cx="2016224" cy="1745657"/>
          </a:xfrm>
          <a:prstGeom prst="rect">
            <a:avLst/>
          </a:prstGeom>
        </p:spPr>
      </p:pic>
    </p:spTree>
    <p:extLst>
      <p:ext uri="{BB962C8B-B14F-4D97-AF65-F5344CB8AC3E}">
        <p14:creationId xmlns:p14="http://schemas.microsoft.com/office/powerpoint/2010/main" val="4107687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2FC8-908E-418B-92EC-F2A79544B628}"/>
              </a:ext>
            </a:extLst>
          </p:cNvPr>
          <p:cNvSpPr>
            <a:spLocks noGrp="1"/>
          </p:cNvSpPr>
          <p:nvPr>
            <p:ph type="title"/>
          </p:nvPr>
        </p:nvSpPr>
        <p:spPr>
          <a:xfrm>
            <a:off x="603504" y="375095"/>
            <a:ext cx="8083296" cy="1570186"/>
          </a:xfrm>
        </p:spPr>
        <p:txBody>
          <a:bodyPr>
            <a:normAutofit/>
          </a:bodyPr>
          <a:lstStyle/>
          <a:p>
            <a:r>
              <a:rPr lang="en-US" dirty="0" err="1"/>
              <a:t>Modly</a:t>
            </a:r>
            <a:r>
              <a:rPr lang="en-US" dirty="0"/>
              <a:t> addressed</a:t>
            </a:r>
            <a:br>
              <a:rPr lang="en-US" dirty="0"/>
            </a:br>
            <a:r>
              <a:rPr lang="en-US" dirty="0"/>
              <a:t>the crew</a:t>
            </a:r>
          </a:p>
        </p:txBody>
      </p:sp>
      <p:sp>
        <p:nvSpPr>
          <p:cNvPr id="3" name="Slide Number Placeholder 2">
            <a:extLst>
              <a:ext uri="{FF2B5EF4-FFF2-40B4-BE49-F238E27FC236}">
                <a16:creationId xmlns:a16="http://schemas.microsoft.com/office/drawing/2014/main" id="{B95D11BA-1297-442C-9A6D-41F8EAE515DC}"/>
              </a:ext>
            </a:extLst>
          </p:cNvPr>
          <p:cNvSpPr>
            <a:spLocks noGrp="1"/>
          </p:cNvSpPr>
          <p:nvPr>
            <p:ph type="sldNum" sz="quarter" idx="12"/>
          </p:nvPr>
        </p:nvSpPr>
        <p:spPr/>
        <p:txBody>
          <a:bodyPr/>
          <a:lstStyle/>
          <a:p>
            <a:fld id="{DABFE327-10BC-4339-9DB9-23AC51F21B55}" type="slidenum">
              <a:rPr lang="en-SG" smtClean="0"/>
              <a:t>32</a:t>
            </a:fld>
            <a:endParaRPr lang="en-SG"/>
          </a:p>
        </p:txBody>
      </p:sp>
      <p:sp>
        <p:nvSpPr>
          <p:cNvPr id="4" name="Content Placeholder 3">
            <a:extLst>
              <a:ext uri="{FF2B5EF4-FFF2-40B4-BE49-F238E27FC236}">
                <a16:creationId xmlns:a16="http://schemas.microsoft.com/office/drawing/2014/main" id="{937B1A93-61F0-4B9B-A020-17AAC242BF12}"/>
              </a:ext>
            </a:extLst>
          </p:cNvPr>
          <p:cNvSpPr>
            <a:spLocks noGrp="1"/>
          </p:cNvSpPr>
          <p:nvPr>
            <p:ph sz="quarter" idx="1"/>
          </p:nvPr>
        </p:nvSpPr>
        <p:spPr>
          <a:xfrm>
            <a:off x="490870" y="2204864"/>
            <a:ext cx="8219256" cy="4378498"/>
          </a:xfrm>
        </p:spPr>
        <p:txBody>
          <a:bodyPr>
            <a:normAutofit/>
          </a:bodyPr>
          <a:lstStyle/>
          <a:p>
            <a:r>
              <a:rPr lang="en-US" sz="3200" dirty="0" err="1"/>
              <a:t>Modly</a:t>
            </a:r>
            <a:r>
              <a:rPr lang="en-US" sz="3200" dirty="0"/>
              <a:t> told the crew that “if he [Crozier] didn't think that information was going to get out into the public, in this information age that we live in, then he was A, too naive or too stupid to be the commanding officer of a ship like this. The alternative is that he did this on purpose. And that's a serious violation of the Uniform Code of Military Justice, which you are all familiar with.”</a:t>
            </a:r>
          </a:p>
        </p:txBody>
      </p:sp>
      <p:pic>
        <p:nvPicPr>
          <p:cNvPr id="6" name="Picture 5" descr="A large crowd of people&#10;&#10;Description automatically generated">
            <a:extLst>
              <a:ext uri="{FF2B5EF4-FFF2-40B4-BE49-F238E27FC236}">
                <a16:creationId xmlns:a16="http://schemas.microsoft.com/office/drawing/2014/main" id="{1C43D17E-A234-4F02-86B5-6505112C8B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519016"/>
            <a:ext cx="2678832" cy="1505828"/>
          </a:xfrm>
          <a:prstGeom prst="rect">
            <a:avLst/>
          </a:prstGeom>
        </p:spPr>
      </p:pic>
    </p:spTree>
    <p:extLst>
      <p:ext uri="{BB962C8B-B14F-4D97-AF65-F5344CB8AC3E}">
        <p14:creationId xmlns:p14="http://schemas.microsoft.com/office/powerpoint/2010/main" val="2060378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73D0-7A08-442E-8DB1-A5E2A85B2023}"/>
              </a:ext>
            </a:extLst>
          </p:cNvPr>
          <p:cNvSpPr>
            <a:spLocks noGrp="1"/>
          </p:cNvSpPr>
          <p:nvPr>
            <p:ph type="title"/>
          </p:nvPr>
        </p:nvSpPr>
        <p:spPr>
          <a:xfrm>
            <a:off x="672411" y="604217"/>
            <a:ext cx="7772400" cy="1143000"/>
          </a:xfrm>
        </p:spPr>
        <p:txBody>
          <a:bodyPr/>
          <a:lstStyle/>
          <a:p>
            <a:r>
              <a:rPr lang="en-US" dirty="0" err="1"/>
              <a:t>Modly</a:t>
            </a:r>
            <a:r>
              <a:rPr lang="en-US" dirty="0"/>
              <a:t> also said</a:t>
            </a:r>
          </a:p>
        </p:txBody>
      </p:sp>
      <p:sp>
        <p:nvSpPr>
          <p:cNvPr id="3" name="Slide Number Placeholder 2">
            <a:extLst>
              <a:ext uri="{FF2B5EF4-FFF2-40B4-BE49-F238E27FC236}">
                <a16:creationId xmlns:a16="http://schemas.microsoft.com/office/drawing/2014/main" id="{6E3CF9F1-0697-4B59-B868-26C92A90404A}"/>
              </a:ext>
            </a:extLst>
          </p:cNvPr>
          <p:cNvSpPr>
            <a:spLocks noGrp="1"/>
          </p:cNvSpPr>
          <p:nvPr>
            <p:ph type="sldNum" sz="quarter" idx="12"/>
          </p:nvPr>
        </p:nvSpPr>
        <p:spPr/>
        <p:txBody>
          <a:bodyPr/>
          <a:lstStyle/>
          <a:p>
            <a:fld id="{DABFE327-10BC-4339-9DB9-23AC51F21B55}" type="slidenum">
              <a:rPr lang="en-SG" smtClean="0"/>
              <a:t>33</a:t>
            </a:fld>
            <a:endParaRPr lang="en-SG"/>
          </a:p>
        </p:txBody>
      </p:sp>
      <p:sp>
        <p:nvSpPr>
          <p:cNvPr id="4" name="Content Placeholder 3">
            <a:extLst>
              <a:ext uri="{FF2B5EF4-FFF2-40B4-BE49-F238E27FC236}">
                <a16:creationId xmlns:a16="http://schemas.microsoft.com/office/drawing/2014/main" id="{885A8348-55BA-4D8B-BD5F-E9B269463614}"/>
              </a:ext>
            </a:extLst>
          </p:cNvPr>
          <p:cNvSpPr>
            <a:spLocks noGrp="1"/>
          </p:cNvSpPr>
          <p:nvPr>
            <p:ph sz="quarter" idx="1"/>
          </p:nvPr>
        </p:nvSpPr>
        <p:spPr>
          <a:xfrm>
            <a:off x="678577" y="2095500"/>
            <a:ext cx="7474024" cy="4158283"/>
          </a:xfrm>
        </p:spPr>
        <p:txBody>
          <a:bodyPr>
            <a:normAutofit/>
          </a:bodyPr>
          <a:lstStyle/>
          <a:p>
            <a:r>
              <a:rPr lang="en-US" sz="3200" dirty="0" err="1"/>
              <a:t>Modly</a:t>
            </a:r>
            <a:r>
              <a:rPr lang="en-US" sz="3200" dirty="0"/>
              <a:t> noted that 800 to 1,000 crew members were already on shore, and they had been there since March 25 trying to make arrangements to get the rest of the crew off the ship</a:t>
            </a:r>
          </a:p>
          <a:p>
            <a:r>
              <a:rPr lang="en-US" sz="3200" dirty="0"/>
              <a:t>He said that the Governor of Guam was put in a tough spot by Crozier’s letter, because the people of Guam didn’t want 5,000 sailors on shore who had might have the coronavirus</a:t>
            </a:r>
          </a:p>
          <a:p>
            <a:endParaRPr lang="en-US" sz="3200" dirty="0"/>
          </a:p>
          <a:p>
            <a:pPr marL="0" indent="0">
              <a:buNone/>
            </a:pPr>
            <a:endParaRPr lang="en-US" sz="3200" dirty="0"/>
          </a:p>
        </p:txBody>
      </p:sp>
      <p:pic>
        <p:nvPicPr>
          <p:cNvPr id="6" name="Picture 5" descr="A person wearing a suit and tie&#10;&#10;Description automatically generated">
            <a:extLst>
              <a:ext uri="{FF2B5EF4-FFF2-40B4-BE49-F238E27FC236}">
                <a16:creationId xmlns:a16="http://schemas.microsoft.com/office/drawing/2014/main" id="{33C0E779-63C1-4059-890C-8AC755D3872D}"/>
              </a:ext>
            </a:extLst>
          </p:cNvPr>
          <p:cNvPicPr>
            <a:picLocks noChangeAspect="1"/>
          </p:cNvPicPr>
          <p:nvPr/>
        </p:nvPicPr>
        <p:blipFill rotWithShape="1">
          <a:blip r:embed="rId2">
            <a:extLst>
              <a:ext uri="{28A0092B-C50C-407E-A947-70E740481C1C}">
                <a14:useLocalDpi xmlns:a14="http://schemas.microsoft.com/office/drawing/2010/main" val="0"/>
              </a:ext>
            </a:extLst>
          </a:blip>
          <a:srcRect r="10113"/>
          <a:stretch/>
        </p:blipFill>
        <p:spPr>
          <a:xfrm>
            <a:off x="4644009" y="500545"/>
            <a:ext cx="2160240" cy="1350343"/>
          </a:xfrm>
          <a:prstGeom prst="rect">
            <a:avLst/>
          </a:prstGeom>
        </p:spPr>
      </p:pic>
    </p:spTree>
    <p:extLst>
      <p:ext uri="{BB962C8B-B14F-4D97-AF65-F5344CB8AC3E}">
        <p14:creationId xmlns:p14="http://schemas.microsoft.com/office/powerpoint/2010/main" val="3890009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763F-1571-4142-81E8-B13CF57B31BC}"/>
              </a:ext>
            </a:extLst>
          </p:cNvPr>
          <p:cNvSpPr>
            <a:spLocks noGrp="1"/>
          </p:cNvSpPr>
          <p:nvPr>
            <p:ph type="title"/>
          </p:nvPr>
        </p:nvSpPr>
        <p:spPr>
          <a:xfrm>
            <a:off x="914400" y="274638"/>
            <a:ext cx="7772400" cy="922114"/>
          </a:xfrm>
        </p:spPr>
        <p:txBody>
          <a:bodyPr/>
          <a:lstStyle/>
          <a:p>
            <a:r>
              <a:rPr lang="en-US" dirty="0" err="1"/>
              <a:t>Modly</a:t>
            </a:r>
            <a:r>
              <a:rPr lang="en-US" dirty="0"/>
              <a:t> also said</a:t>
            </a:r>
          </a:p>
        </p:txBody>
      </p:sp>
      <p:sp>
        <p:nvSpPr>
          <p:cNvPr id="3" name="Slide Number Placeholder 2">
            <a:extLst>
              <a:ext uri="{FF2B5EF4-FFF2-40B4-BE49-F238E27FC236}">
                <a16:creationId xmlns:a16="http://schemas.microsoft.com/office/drawing/2014/main" id="{10392157-8727-488E-9BE3-98FC38B1CC41}"/>
              </a:ext>
            </a:extLst>
          </p:cNvPr>
          <p:cNvSpPr>
            <a:spLocks noGrp="1"/>
          </p:cNvSpPr>
          <p:nvPr>
            <p:ph type="sldNum" sz="quarter" idx="12"/>
          </p:nvPr>
        </p:nvSpPr>
        <p:spPr/>
        <p:txBody>
          <a:bodyPr/>
          <a:lstStyle/>
          <a:p>
            <a:fld id="{DABFE327-10BC-4339-9DB9-23AC51F21B55}" type="slidenum">
              <a:rPr lang="en-SG" smtClean="0"/>
              <a:t>34</a:t>
            </a:fld>
            <a:endParaRPr lang="en-SG"/>
          </a:p>
        </p:txBody>
      </p:sp>
      <p:sp>
        <p:nvSpPr>
          <p:cNvPr id="4" name="Content Placeholder 3">
            <a:extLst>
              <a:ext uri="{FF2B5EF4-FFF2-40B4-BE49-F238E27FC236}">
                <a16:creationId xmlns:a16="http://schemas.microsoft.com/office/drawing/2014/main" id="{91402035-C5B1-492F-8A94-2E9E3A7698B8}"/>
              </a:ext>
            </a:extLst>
          </p:cNvPr>
          <p:cNvSpPr>
            <a:spLocks noGrp="1"/>
          </p:cNvSpPr>
          <p:nvPr>
            <p:ph sz="quarter" idx="1"/>
          </p:nvPr>
        </p:nvSpPr>
        <p:spPr>
          <a:xfrm>
            <a:off x="685800" y="1772816"/>
            <a:ext cx="7772400" cy="4536504"/>
          </a:xfrm>
        </p:spPr>
        <p:txBody>
          <a:bodyPr>
            <a:normAutofit/>
          </a:bodyPr>
          <a:lstStyle/>
          <a:p>
            <a:r>
              <a:rPr lang="en-US" sz="3200" dirty="0" err="1"/>
              <a:t>Modly</a:t>
            </a:r>
            <a:r>
              <a:rPr lang="en-US" sz="3200" dirty="0"/>
              <a:t> said: “Love the people you are ordered to lead. Make sure they eat before you do. Care about their families as much as your own. Be invested in their success more than your own accomplishments. Nurture their careers… And value their lives… It is only through this level of servant leadership that you will maximize and empower those you lead to meet the demands that will face us in this century.”</a:t>
            </a:r>
          </a:p>
        </p:txBody>
      </p:sp>
      <p:pic>
        <p:nvPicPr>
          <p:cNvPr id="6" name="Picture 5" descr="A person wearing a suit and tie&#10;&#10;Description automatically generated">
            <a:extLst>
              <a:ext uri="{FF2B5EF4-FFF2-40B4-BE49-F238E27FC236}">
                <a16:creationId xmlns:a16="http://schemas.microsoft.com/office/drawing/2014/main" id="{3561415C-5946-4965-8962-434F5AD9F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404664"/>
            <a:ext cx="1752817" cy="1296144"/>
          </a:xfrm>
          <a:prstGeom prst="rect">
            <a:avLst/>
          </a:prstGeom>
        </p:spPr>
      </p:pic>
    </p:spTree>
    <p:extLst>
      <p:ext uri="{BB962C8B-B14F-4D97-AF65-F5344CB8AC3E}">
        <p14:creationId xmlns:p14="http://schemas.microsoft.com/office/powerpoint/2010/main" val="2283770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D956-9772-459B-A71A-7F445545876A}"/>
              </a:ext>
            </a:extLst>
          </p:cNvPr>
          <p:cNvSpPr>
            <a:spLocks noGrp="1"/>
          </p:cNvSpPr>
          <p:nvPr>
            <p:ph type="title"/>
          </p:nvPr>
        </p:nvSpPr>
        <p:spPr/>
        <p:txBody>
          <a:bodyPr/>
          <a:lstStyle/>
          <a:p>
            <a:r>
              <a:rPr lang="en-US" dirty="0" err="1"/>
              <a:t>Modly</a:t>
            </a:r>
            <a:r>
              <a:rPr lang="en-US" dirty="0"/>
              <a:t> also said</a:t>
            </a:r>
          </a:p>
        </p:txBody>
      </p:sp>
      <p:sp>
        <p:nvSpPr>
          <p:cNvPr id="3" name="Slide Number Placeholder 2">
            <a:extLst>
              <a:ext uri="{FF2B5EF4-FFF2-40B4-BE49-F238E27FC236}">
                <a16:creationId xmlns:a16="http://schemas.microsoft.com/office/drawing/2014/main" id="{A3D4A204-D036-4073-ACEE-C9E90403BC5A}"/>
              </a:ext>
            </a:extLst>
          </p:cNvPr>
          <p:cNvSpPr>
            <a:spLocks noGrp="1"/>
          </p:cNvSpPr>
          <p:nvPr>
            <p:ph type="sldNum" sz="quarter" idx="12"/>
          </p:nvPr>
        </p:nvSpPr>
        <p:spPr/>
        <p:txBody>
          <a:bodyPr/>
          <a:lstStyle/>
          <a:p>
            <a:fld id="{DABFE327-10BC-4339-9DB9-23AC51F21B55}" type="slidenum">
              <a:rPr lang="en-SG" smtClean="0"/>
              <a:t>35</a:t>
            </a:fld>
            <a:endParaRPr lang="en-SG"/>
          </a:p>
        </p:txBody>
      </p:sp>
      <p:sp>
        <p:nvSpPr>
          <p:cNvPr id="4" name="Content Placeholder 3">
            <a:extLst>
              <a:ext uri="{FF2B5EF4-FFF2-40B4-BE49-F238E27FC236}">
                <a16:creationId xmlns:a16="http://schemas.microsoft.com/office/drawing/2014/main" id="{EE3BCFCD-94EC-4F6E-A51E-BB232E45BBA7}"/>
              </a:ext>
            </a:extLst>
          </p:cNvPr>
          <p:cNvSpPr>
            <a:spLocks noGrp="1"/>
          </p:cNvSpPr>
          <p:nvPr>
            <p:ph sz="quarter" idx="1"/>
          </p:nvPr>
        </p:nvSpPr>
        <p:spPr>
          <a:xfrm>
            <a:off x="755576" y="1988840"/>
            <a:ext cx="7848872" cy="4391000"/>
          </a:xfrm>
        </p:spPr>
        <p:txBody>
          <a:bodyPr>
            <a:normAutofit/>
          </a:bodyPr>
          <a:lstStyle/>
          <a:p>
            <a:r>
              <a:rPr lang="en-US" sz="3200" dirty="0"/>
              <a:t>“It is the mission of the ship that matters… Your captain lost sight of this and he compromised critical information about your status intentionally to draw attention to your situation… I judged that it could not be tolerated from the commanding officer of a nuclear aircraft carrier. This put you at great risk even though I am certain he never thought it would.”</a:t>
            </a:r>
          </a:p>
          <a:p>
            <a:endParaRPr lang="en-US" sz="3200" dirty="0"/>
          </a:p>
        </p:txBody>
      </p:sp>
      <p:pic>
        <p:nvPicPr>
          <p:cNvPr id="6" name="Picture 5" descr="A person wearing a suit and tie&#10;&#10;Description automatically generated">
            <a:extLst>
              <a:ext uri="{FF2B5EF4-FFF2-40B4-BE49-F238E27FC236}">
                <a16:creationId xmlns:a16="http://schemas.microsoft.com/office/drawing/2014/main" id="{5DEFCE2E-C30E-4D28-89A1-98F5CCBA41DB}"/>
              </a:ext>
            </a:extLst>
          </p:cNvPr>
          <p:cNvPicPr>
            <a:picLocks noChangeAspect="1"/>
          </p:cNvPicPr>
          <p:nvPr/>
        </p:nvPicPr>
        <p:blipFill rotWithShape="1">
          <a:blip r:embed="rId2">
            <a:extLst>
              <a:ext uri="{28A0092B-C50C-407E-A947-70E740481C1C}">
                <a14:useLocalDpi xmlns:a14="http://schemas.microsoft.com/office/drawing/2010/main" val="0"/>
              </a:ext>
            </a:extLst>
          </a:blip>
          <a:srcRect l="19659" t="5267" r="17131" b="5267"/>
          <a:stretch/>
        </p:blipFill>
        <p:spPr>
          <a:xfrm>
            <a:off x="4860032" y="466760"/>
            <a:ext cx="1800200" cy="1440160"/>
          </a:xfrm>
          <a:prstGeom prst="rect">
            <a:avLst/>
          </a:prstGeom>
        </p:spPr>
      </p:pic>
    </p:spTree>
    <p:extLst>
      <p:ext uri="{BB962C8B-B14F-4D97-AF65-F5344CB8AC3E}">
        <p14:creationId xmlns:p14="http://schemas.microsoft.com/office/powerpoint/2010/main" val="761338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4973-AA7E-4037-AAAC-04005C42C9AD}"/>
              </a:ext>
            </a:extLst>
          </p:cNvPr>
          <p:cNvSpPr>
            <a:spLocks noGrp="1"/>
          </p:cNvSpPr>
          <p:nvPr>
            <p:ph type="title"/>
          </p:nvPr>
        </p:nvSpPr>
        <p:spPr>
          <a:xfrm>
            <a:off x="755576" y="274638"/>
            <a:ext cx="7931224" cy="1143000"/>
          </a:xfrm>
        </p:spPr>
        <p:txBody>
          <a:bodyPr/>
          <a:lstStyle/>
          <a:p>
            <a:r>
              <a:rPr lang="en-US" dirty="0" err="1"/>
              <a:t>Modly</a:t>
            </a:r>
            <a:r>
              <a:rPr lang="en-US" dirty="0"/>
              <a:t> also said</a:t>
            </a:r>
          </a:p>
        </p:txBody>
      </p:sp>
      <p:sp>
        <p:nvSpPr>
          <p:cNvPr id="3" name="Slide Number Placeholder 2">
            <a:extLst>
              <a:ext uri="{FF2B5EF4-FFF2-40B4-BE49-F238E27FC236}">
                <a16:creationId xmlns:a16="http://schemas.microsoft.com/office/drawing/2014/main" id="{5D359611-AA8A-46C3-BD42-36867BBDDEDC}"/>
              </a:ext>
            </a:extLst>
          </p:cNvPr>
          <p:cNvSpPr>
            <a:spLocks noGrp="1"/>
          </p:cNvSpPr>
          <p:nvPr>
            <p:ph type="sldNum" sz="quarter" idx="12"/>
          </p:nvPr>
        </p:nvSpPr>
        <p:spPr/>
        <p:txBody>
          <a:bodyPr/>
          <a:lstStyle/>
          <a:p>
            <a:fld id="{DABFE327-10BC-4339-9DB9-23AC51F21B55}" type="slidenum">
              <a:rPr lang="en-SG" smtClean="0"/>
              <a:t>36</a:t>
            </a:fld>
            <a:endParaRPr lang="en-SG"/>
          </a:p>
        </p:txBody>
      </p:sp>
      <p:sp>
        <p:nvSpPr>
          <p:cNvPr id="4" name="Content Placeholder 3">
            <a:extLst>
              <a:ext uri="{FF2B5EF4-FFF2-40B4-BE49-F238E27FC236}">
                <a16:creationId xmlns:a16="http://schemas.microsoft.com/office/drawing/2014/main" id="{404738B3-D4A0-48AC-8741-1AF00213CD95}"/>
              </a:ext>
            </a:extLst>
          </p:cNvPr>
          <p:cNvSpPr>
            <a:spLocks noGrp="1"/>
          </p:cNvSpPr>
          <p:nvPr>
            <p:ph sz="quarter" idx="1"/>
          </p:nvPr>
        </p:nvSpPr>
        <p:spPr>
          <a:xfrm>
            <a:off x="755576" y="1670755"/>
            <a:ext cx="7931224" cy="4762500"/>
          </a:xfrm>
        </p:spPr>
        <p:txBody>
          <a:bodyPr>
            <a:normAutofit/>
          </a:bodyPr>
          <a:lstStyle/>
          <a:p>
            <a:r>
              <a:rPr lang="en-US" sz="3200" dirty="0"/>
              <a:t>He said that the media has an agenda and will use information to embarrass the Navy</a:t>
            </a:r>
          </a:p>
          <a:p>
            <a:r>
              <a:rPr lang="en-US" sz="3200" dirty="0"/>
              <a:t>He said that the captain’s actions had implications for other Navy ships: “Imagine if every other CO also believed that the media was the proper channel to hear grievances with their chain of command under difficult circumstances… We would no longer have a Navy. And not longer after that, we’d no longer have a country.” </a:t>
            </a:r>
          </a:p>
        </p:txBody>
      </p:sp>
      <p:pic>
        <p:nvPicPr>
          <p:cNvPr id="6" name="Picture 5" descr="A person wearing a suit and tie&#10;&#10;Description automatically generated">
            <a:extLst>
              <a:ext uri="{FF2B5EF4-FFF2-40B4-BE49-F238E27FC236}">
                <a16:creationId xmlns:a16="http://schemas.microsoft.com/office/drawing/2014/main" id="{9613A744-0657-4D43-A51E-148ADB15A592}"/>
              </a:ext>
            </a:extLst>
          </p:cNvPr>
          <p:cNvPicPr>
            <a:picLocks noChangeAspect="1"/>
          </p:cNvPicPr>
          <p:nvPr/>
        </p:nvPicPr>
        <p:blipFill rotWithShape="1">
          <a:blip r:embed="rId2">
            <a:extLst>
              <a:ext uri="{28A0092B-C50C-407E-A947-70E740481C1C}">
                <a14:useLocalDpi xmlns:a14="http://schemas.microsoft.com/office/drawing/2010/main" val="0"/>
              </a:ext>
            </a:extLst>
          </a:blip>
          <a:srcRect l="11513" t="8689" b="4558"/>
          <a:stretch/>
        </p:blipFill>
        <p:spPr>
          <a:xfrm>
            <a:off x="4788024" y="285307"/>
            <a:ext cx="2032749" cy="1326197"/>
          </a:xfrm>
          <a:prstGeom prst="rect">
            <a:avLst/>
          </a:prstGeom>
        </p:spPr>
      </p:pic>
    </p:spTree>
    <p:extLst>
      <p:ext uri="{BB962C8B-B14F-4D97-AF65-F5344CB8AC3E}">
        <p14:creationId xmlns:p14="http://schemas.microsoft.com/office/powerpoint/2010/main" val="2894827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A855-DD02-40B6-BD8E-71D5936EB85D}"/>
              </a:ext>
            </a:extLst>
          </p:cNvPr>
          <p:cNvSpPr>
            <a:spLocks noGrp="1"/>
          </p:cNvSpPr>
          <p:nvPr>
            <p:ph type="title"/>
          </p:nvPr>
        </p:nvSpPr>
        <p:spPr>
          <a:xfrm>
            <a:off x="768152" y="274638"/>
            <a:ext cx="7918648" cy="1143000"/>
          </a:xfrm>
        </p:spPr>
        <p:txBody>
          <a:bodyPr/>
          <a:lstStyle/>
          <a:p>
            <a:r>
              <a:rPr lang="en-US" dirty="0"/>
              <a:t>National outcry</a:t>
            </a:r>
          </a:p>
        </p:txBody>
      </p:sp>
      <p:sp>
        <p:nvSpPr>
          <p:cNvPr id="3" name="Slide Number Placeholder 2">
            <a:extLst>
              <a:ext uri="{FF2B5EF4-FFF2-40B4-BE49-F238E27FC236}">
                <a16:creationId xmlns:a16="http://schemas.microsoft.com/office/drawing/2014/main" id="{6C49667E-9BB9-496C-BC9A-335C6CC1C991}"/>
              </a:ext>
            </a:extLst>
          </p:cNvPr>
          <p:cNvSpPr>
            <a:spLocks noGrp="1"/>
          </p:cNvSpPr>
          <p:nvPr>
            <p:ph type="sldNum" sz="quarter" idx="12"/>
          </p:nvPr>
        </p:nvSpPr>
        <p:spPr/>
        <p:txBody>
          <a:bodyPr/>
          <a:lstStyle/>
          <a:p>
            <a:fld id="{DABFE327-10BC-4339-9DB9-23AC51F21B55}" type="slidenum">
              <a:rPr lang="en-SG" smtClean="0"/>
              <a:t>37</a:t>
            </a:fld>
            <a:endParaRPr lang="en-SG"/>
          </a:p>
        </p:txBody>
      </p:sp>
      <p:sp>
        <p:nvSpPr>
          <p:cNvPr id="4" name="Content Placeholder 3">
            <a:extLst>
              <a:ext uri="{FF2B5EF4-FFF2-40B4-BE49-F238E27FC236}">
                <a16:creationId xmlns:a16="http://schemas.microsoft.com/office/drawing/2014/main" id="{682D060F-291F-4D8D-BFEF-A20F9850CB77}"/>
              </a:ext>
            </a:extLst>
          </p:cNvPr>
          <p:cNvSpPr>
            <a:spLocks noGrp="1"/>
          </p:cNvSpPr>
          <p:nvPr>
            <p:ph sz="quarter" idx="1"/>
          </p:nvPr>
        </p:nvSpPr>
        <p:spPr>
          <a:xfrm>
            <a:off x="683568" y="2061482"/>
            <a:ext cx="7704856" cy="4391853"/>
          </a:xfrm>
        </p:spPr>
        <p:txBody>
          <a:bodyPr>
            <a:normAutofit/>
          </a:bodyPr>
          <a:lstStyle/>
          <a:p>
            <a:r>
              <a:rPr lang="en-US" sz="3200" i="1" dirty="0"/>
              <a:t>The Washington Post </a:t>
            </a:r>
            <a:r>
              <a:rPr lang="en-US" sz="3200" dirty="0"/>
              <a:t>reported: “In profanity-laced remarks over a loudspeaker, </a:t>
            </a:r>
            <a:r>
              <a:rPr lang="en-US" sz="3200" dirty="0" err="1"/>
              <a:t>Modly</a:t>
            </a:r>
            <a:r>
              <a:rPr lang="en-US" sz="3200" dirty="0"/>
              <a:t> assailed Crozier’s character, accusing him of either leaking a letter about his concerns to the news media or of being ‘too naive or too stupid to be the commanding officer of a ship like this.’”</a:t>
            </a:r>
          </a:p>
          <a:p>
            <a:r>
              <a:rPr lang="en-US" sz="3200" dirty="0"/>
              <a:t>The national outcry over </a:t>
            </a:r>
            <a:r>
              <a:rPr lang="en-US" sz="3200" dirty="0" err="1"/>
              <a:t>Modly’s</a:t>
            </a:r>
            <a:r>
              <a:rPr lang="en-US" sz="3200" dirty="0"/>
              <a:t> remarks about Crozier led to </a:t>
            </a:r>
            <a:r>
              <a:rPr lang="en-US" sz="3200" dirty="0" err="1"/>
              <a:t>Modly’s</a:t>
            </a:r>
            <a:r>
              <a:rPr lang="en-US" sz="3200" dirty="0"/>
              <a:t> resignation on April 7</a:t>
            </a:r>
          </a:p>
        </p:txBody>
      </p:sp>
      <p:pic>
        <p:nvPicPr>
          <p:cNvPr id="6" name="Picture 5" descr="A person wearing a suit and tie&#10;&#10;Description automatically generated">
            <a:extLst>
              <a:ext uri="{FF2B5EF4-FFF2-40B4-BE49-F238E27FC236}">
                <a16:creationId xmlns:a16="http://schemas.microsoft.com/office/drawing/2014/main" id="{0CC6C9ED-CF05-4BF3-984C-C311F61EB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760" y="404665"/>
            <a:ext cx="2290512" cy="1526790"/>
          </a:xfrm>
          <a:prstGeom prst="rect">
            <a:avLst/>
          </a:prstGeom>
        </p:spPr>
      </p:pic>
    </p:spTree>
    <p:extLst>
      <p:ext uri="{BB962C8B-B14F-4D97-AF65-F5344CB8AC3E}">
        <p14:creationId xmlns:p14="http://schemas.microsoft.com/office/powerpoint/2010/main" val="1865969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A855-DD02-40B6-BD8E-71D5936EB85D}"/>
              </a:ext>
            </a:extLst>
          </p:cNvPr>
          <p:cNvSpPr>
            <a:spLocks noGrp="1"/>
          </p:cNvSpPr>
          <p:nvPr>
            <p:ph type="title"/>
          </p:nvPr>
        </p:nvSpPr>
        <p:spPr>
          <a:xfrm>
            <a:off x="683276" y="536610"/>
            <a:ext cx="7918648" cy="1143000"/>
          </a:xfrm>
        </p:spPr>
        <p:txBody>
          <a:bodyPr/>
          <a:lstStyle/>
          <a:p>
            <a:r>
              <a:rPr lang="en-US" dirty="0"/>
              <a:t>National hotspot</a:t>
            </a:r>
          </a:p>
        </p:txBody>
      </p:sp>
      <p:sp>
        <p:nvSpPr>
          <p:cNvPr id="3" name="Slide Number Placeholder 2">
            <a:extLst>
              <a:ext uri="{FF2B5EF4-FFF2-40B4-BE49-F238E27FC236}">
                <a16:creationId xmlns:a16="http://schemas.microsoft.com/office/drawing/2014/main" id="{6C49667E-9BB9-496C-BC9A-335C6CC1C991}"/>
              </a:ext>
            </a:extLst>
          </p:cNvPr>
          <p:cNvSpPr>
            <a:spLocks noGrp="1"/>
          </p:cNvSpPr>
          <p:nvPr>
            <p:ph type="sldNum" sz="quarter" idx="12"/>
          </p:nvPr>
        </p:nvSpPr>
        <p:spPr/>
        <p:txBody>
          <a:bodyPr/>
          <a:lstStyle/>
          <a:p>
            <a:fld id="{DABFE327-10BC-4339-9DB9-23AC51F21B55}" type="slidenum">
              <a:rPr lang="en-SG" smtClean="0"/>
              <a:t>38</a:t>
            </a:fld>
            <a:endParaRPr lang="en-SG"/>
          </a:p>
        </p:txBody>
      </p:sp>
      <p:sp>
        <p:nvSpPr>
          <p:cNvPr id="4" name="Content Placeholder 3">
            <a:extLst>
              <a:ext uri="{FF2B5EF4-FFF2-40B4-BE49-F238E27FC236}">
                <a16:creationId xmlns:a16="http://schemas.microsoft.com/office/drawing/2014/main" id="{682D060F-291F-4D8D-BFEF-A20F9850CB77}"/>
              </a:ext>
            </a:extLst>
          </p:cNvPr>
          <p:cNvSpPr>
            <a:spLocks noGrp="1"/>
          </p:cNvSpPr>
          <p:nvPr>
            <p:ph sz="quarter" idx="1"/>
          </p:nvPr>
        </p:nvSpPr>
        <p:spPr>
          <a:xfrm>
            <a:off x="683568" y="2420888"/>
            <a:ext cx="7918648" cy="4162474"/>
          </a:xfrm>
        </p:spPr>
        <p:txBody>
          <a:bodyPr>
            <a:normAutofit/>
          </a:bodyPr>
          <a:lstStyle/>
          <a:p>
            <a:r>
              <a:rPr lang="en-US" sz="3400" dirty="0"/>
              <a:t>As the 4,845 crew members were tested, it was discovered that more than 600 were infected, including </a:t>
            </a:r>
            <a:r>
              <a:rPr lang="en-US" sz="3400" dirty="0" err="1"/>
              <a:t>Capt.Crozier</a:t>
            </a:r>
            <a:endParaRPr lang="en-US" sz="3400" dirty="0"/>
          </a:p>
          <a:p>
            <a:r>
              <a:rPr lang="en-US" sz="3400" dirty="0"/>
              <a:t>When the number of infected crew members reached 585, the USS Roosevelt became the biggest coronavirus “hotspot” in the entire United States</a:t>
            </a:r>
          </a:p>
        </p:txBody>
      </p:sp>
      <p:pic>
        <p:nvPicPr>
          <p:cNvPr id="7" name="Picture 6" descr="A group of people looking at each other&#10;&#10;Description automatically generated">
            <a:extLst>
              <a:ext uri="{FF2B5EF4-FFF2-40B4-BE49-F238E27FC236}">
                <a16:creationId xmlns:a16="http://schemas.microsoft.com/office/drawing/2014/main" id="{2D8DB6C2-6BED-40FD-8A35-9FA8E3BF1B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7476" y="417166"/>
            <a:ext cx="2652836" cy="1768558"/>
          </a:xfrm>
          <a:prstGeom prst="rect">
            <a:avLst/>
          </a:prstGeom>
        </p:spPr>
      </p:pic>
    </p:spTree>
    <p:extLst>
      <p:ext uri="{BB962C8B-B14F-4D97-AF65-F5344CB8AC3E}">
        <p14:creationId xmlns:p14="http://schemas.microsoft.com/office/powerpoint/2010/main" val="3191531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A855-DD02-40B6-BD8E-71D5936EB85D}"/>
              </a:ext>
            </a:extLst>
          </p:cNvPr>
          <p:cNvSpPr>
            <a:spLocks noGrp="1"/>
          </p:cNvSpPr>
          <p:nvPr>
            <p:ph type="title"/>
          </p:nvPr>
        </p:nvSpPr>
        <p:spPr>
          <a:xfrm>
            <a:off x="829816" y="650987"/>
            <a:ext cx="7772400" cy="1143000"/>
          </a:xfrm>
        </p:spPr>
        <p:txBody>
          <a:bodyPr/>
          <a:lstStyle/>
          <a:p>
            <a:r>
              <a:rPr lang="en-US" dirty="0"/>
              <a:t>Testing</a:t>
            </a:r>
          </a:p>
        </p:txBody>
      </p:sp>
      <p:sp>
        <p:nvSpPr>
          <p:cNvPr id="3" name="Slide Number Placeholder 2">
            <a:extLst>
              <a:ext uri="{FF2B5EF4-FFF2-40B4-BE49-F238E27FC236}">
                <a16:creationId xmlns:a16="http://schemas.microsoft.com/office/drawing/2014/main" id="{6C49667E-9BB9-496C-BC9A-335C6CC1C991}"/>
              </a:ext>
            </a:extLst>
          </p:cNvPr>
          <p:cNvSpPr>
            <a:spLocks noGrp="1"/>
          </p:cNvSpPr>
          <p:nvPr>
            <p:ph type="sldNum" sz="quarter" idx="12"/>
          </p:nvPr>
        </p:nvSpPr>
        <p:spPr/>
        <p:txBody>
          <a:bodyPr/>
          <a:lstStyle/>
          <a:p>
            <a:fld id="{DABFE327-10BC-4339-9DB9-23AC51F21B55}" type="slidenum">
              <a:rPr lang="en-SG" smtClean="0"/>
              <a:t>39</a:t>
            </a:fld>
            <a:endParaRPr lang="en-SG"/>
          </a:p>
        </p:txBody>
      </p:sp>
      <p:sp>
        <p:nvSpPr>
          <p:cNvPr id="4" name="Content Placeholder 3">
            <a:extLst>
              <a:ext uri="{FF2B5EF4-FFF2-40B4-BE49-F238E27FC236}">
                <a16:creationId xmlns:a16="http://schemas.microsoft.com/office/drawing/2014/main" id="{682D060F-291F-4D8D-BFEF-A20F9850CB77}"/>
              </a:ext>
            </a:extLst>
          </p:cNvPr>
          <p:cNvSpPr>
            <a:spLocks noGrp="1"/>
          </p:cNvSpPr>
          <p:nvPr>
            <p:ph sz="quarter" idx="1"/>
          </p:nvPr>
        </p:nvSpPr>
        <p:spPr>
          <a:xfrm>
            <a:off x="829816" y="2852935"/>
            <a:ext cx="7772400" cy="3240361"/>
          </a:xfrm>
        </p:spPr>
        <p:txBody>
          <a:bodyPr>
            <a:normAutofit/>
          </a:bodyPr>
          <a:lstStyle/>
          <a:p>
            <a:r>
              <a:rPr lang="en-US" sz="3600" dirty="0"/>
              <a:t>On April 13, a USS Roosevelt crew member died of coronavirus</a:t>
            </a:r>
          </a:p>
          <a:p>
            <a:r>
              <a:rPr lang="en-US" sz="3600" dirty="0"/>
              <a:t>When testing for coronavirus was completed, it was found that more </a:t>
            </a:r>
            <a:r>
              <a:rPr lang="en-US" sz="3600"/>
              <a:t>than 1,156 </a:t>
            </a:r>
            <a:r>
              <a:rPr lang="en-US" sz="3600" dirty="0"/>
              <a:t>crew members had tested positive</a:t>
            </a:r>
          </a:p>
          <a:p>
            <a:pPr marL="0" indent="0">
              <a:buNone/>
            </a:pPr>
            <a:endParaRPr lang="en-US" sz="3200" dirty="0"/>
          </a:p>
        </p:txBody>
      </p:sp>
      <p:pic>
        <p:nvPicPr>
          <p:cNvPr id="10" name="Picture 9" descr="An island in the middle of a body of water&#10;&#10;Description automatically generated">
            <a:extLst>
              <a:ext uri="{FF2B5EF4-FFF2-40B4-BE49-F238E27FC236}">
                <a16:creationId xmlns:a16="http://schemas.microsoft.com/office/drawing/2014/main" id="{AEF886E3-297D-4BB4-ADA0-B10AAEFCBE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476672"/>
            <a:ext cx="3595891" cy="2022689"/>
          </a:xfrm>
          <a:prstGeom prst="rect">
            <a:avLst/>
          </a:prstGeom>
        </p:spPr>
      </p:pic>
    </p:spTree>
    <p:extLst>
      <p:ext uri="{BB962C8B-B14F-4D97-AF65-F5344CB8AC3E}">
        <p14:creationId xmlns:p14="http://schemas.microsoft.com/office/powerpoint/2010/main" val="1168277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384" y="558145"/>
            <a:ext cx="8003232" cy="1143000"/>
          </a:xfrm>
        </p:spPr>
        <p:txBody>
          <a:bodyPr>
            <a:normAutofit fontScale="90000"/>
          </a:bodyPr>
          <a:lstStyle/>
          <a:p>
            <a:r>
              <a:rPr lang="en-US" dirty="0"/>
              <a:t>James O’Toole</a:t>
            </a:r>
            <a:br>
              <a:rPr lang="en-US" dirty="0"/>
            </a:br>
            <a:r>
              <a:rPr lang="en-US" i="1" dirty="0"/>
              <a:t>Creating the Good Life</a:t>
            </a:r>
          </a:p>
        </p:txBody>
      </p:sp>
      <p:sp>
        <p:nvSpPr>
          <p:cNvPr id="3" name="Slide Number Placeholder 2"/>
          <p:cNvSpPr>
            <a:spLocks noGrp="1"/>
          </p:cNvSpPr>
          <p:nvPr>
            <p:ph type="sldNum" sz="quarter" idx="12"/>
          </p:nvPr>
        </p:nvSpPr>
        <p:spPr/>
        <p:txBody>
          <a:bodyPr/>
          <a:lstStyle/>
          <a:p>
            <a:fld id="{DABFE327-10BC-4339-9DB9-23AC51F21B55}" type="slidenum">
              <a:rPr lang="en-SG" smtClean="0"/>
              <a:t>4</a:t>
            </a:fld>
            <a:endParaRPr lang="en-SG"/>
          </a:p>
        </p:txBody>
      </p:sp>
      <p:sp>
        <p:nvSpPr>
          <p:cNvPr id="4" name="Content Placeholder 3"/>
          <p:cNvSpPr>
            <a:spLocks noGrp="1"/>
          </p:cNvSpPr>
          <p:nvPr>
            <p:ph sz="quarter" idx="1"/>
          </p:nvPr>
        </p:nvSpPr>
        <p:spPr>
          <a:xfrm>
            <a:off x="683568" y="1988840"/>
            <a:ext cx="7776864" cy="4392488"/>
          </a:xfrm>
        </p:spPr>
        <p:txBody>
          <a:bodyPr>
            <a:noAutofit/>
          </a:bodyPr>
          <a:lstStyle/>
          <a:p>
            <a:r>
              <a:rPr lang="en-US" sz="3400" dirty="0"/>
              <a:t>According to James O’Toole, Aristotle believed that virtuous leaders make their decisions based on reason and not self-interest</a:t>
            </a:r>
          </a:p>
          <a:p>
            <a:r>
              <a:rPr lang="en-US" sz="3400" dirty="0"/>
              <a:t>Aristotle thought that the true leader derives happiness from serving the common good</a:t>
            </a:r>
          </a:p>
          <a:p>
            <a:r>
              <a:rPr lang="en-US" sz="3400" dirty="0"/>
              <a:t>“Service to others comes close to being Aristotle’s definition of leadership”</a:t>
            </a:r>
          </a:p>
        </p:txBody>
      </p:sp>
      <p:pic>
        <p:nvPicPr>
          <p:cNvPr id="7" name="Picture 6" descr="A person wearing a suit and tie&#10;&#10;Description automatically generated">
            <a:extLst>
              <a:ext uri="{FF2B5EF4-FFF2-40B4-BE49-F238E27FC236}">
                <a16:creationId xmlns:a16="http://schemas.microsoft.com/office/drawing/2014/main" id="{8D651841-E69C-4AC8-A2C6-50662206A9F4}"/>
              </a:ext>
            </a:extLst>
          </p:cNvPr>
          <p:cNvPicPr>
            <a:picLocks noChangeAspect="1"/>
          </p:cNvPicPr>
          <p:nvPr/>
        </p:nvPicPr>
        <p:blipFill rotWithShape="1">
          <a:blip r:embed="rId2">
            <a:extLst>
              <a:ext uri="{28A0092B-C50C-407E-A947-70E740481C1C}">
                <a14:useLocalDpi xmlns:a14="http://schemas.microsoft.com/office/drawing/2010/main" val="0"/>
              </a:ext>
            </a:extLst>
          </a:blip>
          <a:srcRect l="25665" r="12201"/>
          <a:stretch/>
        </p:blipFill>
        <p:spPr>
          <a:xfrm>
            <a:off x="5508104" y="359454"/>
            <a:ext cx="1639846" cy="1485203"/>
          </a:xfrm>
          <a:prstGeom prst="rect">
            <a:avLst/>
          </a:prstGeom>
        </p:spPr>
      </p:pic>
      <p:pic>
        <p:nvPicPr>
          <p:cNvPr id="9" name="Picture 8" descr="A picture containing text, photo, many&#10;&#10;Description automatically generated">
            <a:extLst>
              <a:ext uri="{FF2B5EF4-FFF2-40B4-BE49-F238E27FC236}">
                <a16:creationId xmlns:a16="http://schemas.microsoft.com/office/drawing/2014/main" id="{3D135642-D445-42FA-90AA-6EF4CD9D5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359454"/>
            <a:ext cx="981346" cy="1485371"/>
          </a:xfrm>
          <a:prstGeom prst="rect">
            <a:avLst/>
          </a:prstGeom>
        </p:spPr>
      </p:pic>
    </p:spTree>
    <p:extLst>
      <p:ext uri="{BB962C8B-B14F-4D97-AF65-F5344CB8AC3E}">
        <p14:creationId xmlns:p14="http://schemas.microsoft.com/office/powerpoint/2010/main" val="3758679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A855-DD02-40B6-BD8E-71D5936EB85D}"/>
              </a:ext>
            </a:extLst>
          </p:cNvPr>
          <p:cNvSpPr>
            <a:spLocks noGrp="1"/>
          </p:cNvSpPr>
          <p:nvPr>
            <p:ph type="title"/>
          </p:nvPr>
        </p:nvSpPr>
        <p:spPr>
          <a:xfrm>
            <a:off x="755576" y="588318"/>
            <a:ext cx="7918648" cy="1143000"/>
          </a:xfrm>
        </p:spPr>
        <p:txBody>
          <a:bodyPr>
            <a:normAutofit fontScale="90000"/>
          </a:bodyPr>
          <a:lstStyle/>
          <a:p>
            <a:r>
              <a:rPr lang="en-US" dirty="0"/>
              <a:t>	    Navy recommendation</a:t>
            </a:r>
            <a:br>
              <a:rPr lang="en-US" dirty="0"/>
            </a:br>
            <a:r>
              <a:rPr lang="en-US" dirty="0"/>
              <a:t>	    to reinstate</a:t>
            </a:r>
          </a:p>
        </p:txBody>
      </p:sp>
      <p:sp>
        <p:nvSpPr>
          <p:cNvPr id="3" name="Slide Number Placeholder 2">
            <a:extLst>
              <a:ext uri="{FF2B5EF4-FFF2-40B4-BE49-F238E27FC236}">
                <a16:creationId xmlns:a16="http://schemas.microsoft.com/office/drawing/2014/main" id="{6C49667E-9BB9-496C-BC9A-335C6CC1C991}"/>
              </a:ext>
            </a:extLst>
          </p:cNvPr>
          <p:cNvSpPr>
            <a:spLocks noGrp="1"/>
          </p:cNvSpPr>
          <p:nvPr>
            <p:ph type="sldNum" sz="quarter" idx="12"/>
          </p:nvPr>
        </p:nvSpPr>
        <p:spPr/>
        <p:txBody>
          <a:bodyPr/>
          <a:lstStyle/>
          <a:p>
            <a:fld id="{DABFE327-10BC-4339-9DB9-23AC51F21B55}" type="slidenum">
              <a:rPr lang="en-SG" smtClean="0"/>
              <a:t>40</a:t>
            </a:fld>
            <a:endParaRPr lang="en-SG"/>
          </a:p>
        </p:txBody>
      </p:sp>
      <p:sp>
        <p:nvSpPr>
          <p:cNvPr id="4" name="Content Placeholder 3">
            <a:extLst>
              <a:ext uri="{FF2B5EF4-FFF2-40B4-BE49-F238E27FC236}">
                <a16:creationId xmlns:a16="http://schemas.microsoft.com/office/drawing/2014/main" id="{682D060F-291F-4D8D-BFEF-A20F9850CB77}"/>
              </a:ext>
            </a:extLst>
          </p:cNvPr>
          <p:cNvSpPr>
            <a:spLocks noGrp="1"/>
          </p:cNvSpPr>
          <p:nvPr>
            <p:ph sz="quarter" idx="1"/>
          </p:nvPr>
        </p:nvSpPr>
        <p:spPr>
          <a:xfrm>
            <a:off x="467544" y="1988840"/>
            <a:ext cx="6840760" cy="4248472"/>
          </a:xfrm>
        </p:spPr>
        <p:txBody>
          <a:bodyPr>
            <a:noAutofit/>
          </a:bodyPr>
          <a:lstStyle/>
          <a:p>
            <a:r>
              <a:rPr lang="en-US" sz="3200" dirty="0"/>
              <a:t>A Navy investigation resulted in a recommendation that Crozier be re-instated as Captain of the USS Roosevelt</a:t>
            </a:r>
          </a:p>
          <a:p>
            <a:r>
              <a:rPr lang="en-US" sz="3200" dirty="0"/>
              <a:t>While Navy regulations didn’t require the Defense Secretary to approve, on April 24, Defense Secretary Mark Esper said he couldn’t sign off on the Navy’s recommendation</a:t>
            </a:r>
          </a:p>
        </p:txBody>
      </p:sp>
      <p:pic>
        <p:nvPicPr>
          <p:cNvPr id="6" name="Picture 5" descr="A person wearing a suit and tie&#10;&#10;Description automatically generated">
            <a:extLst>
              <a:ext uri="{FF2B5EF4-FFF2-40B4-BE49-F238E27FC236}">
                <a16:creationId xmlns:a16="http://schemas.microsoft.com/office/drawing/2014/main" id="{4BB6CD80-A732-4FBE-8ABD-E5EA3DB75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200" y="4005064"/>
            <a:ext cx="1586670" cy="1966304"/>
          </a:xfrm>
          <a:prstGeom prst="rect">
            <a:avLst/>
          </a:prstGeom>
        </p:spPr>
      </p:pic>
      <p:pic>
        <p:nvPicPr>
          <p:cNvPr id="8" name="Picture 7" descr="A picture containing drawing, cup, plate&#10;&#10;Description automatically generated">
            <a:extLst>
              <a:ext uri="{FF2B5EF4-FFF2-40B4-BE49-F238E27FC236}">
                <a16:creationId xmlns:a16="http://schemas.microsoft.com/office/drawing/2014/main" id="{F0E21442-0061-4EDB-89BB-A1D4CE786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13" y="445290"/>
            <a:ext cx="1224136" cy="1224136"/>
          </a:xfrm>
          <a:prstGeom prst="rect">
            <a:avLst/>
          </a:prstGeom>
        </p:spPr>
      </p:pic>
    </p:spTree>
    <p:extLst>
      <p:ext uri="{BB962C8B-B14F-4D97-AF65-F5344CB8AC3E}">
        <p14:creationId xmlns:p14="http://schemas.microsoft.com/office/powerpoint/2010/main" val="1584856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A855-DD02-40B6-BD8E-71D5936EB85D}"/>
              </a:ext>
            </a:extLst>
          </p:cNvPr>
          <p:cNvSpPr>
            <a:spLocks noGrp="1"/>
          </p:cNvSpPr>
          <p:nvPr>
            <p:ph type="title"/>
          </p:nvPr>
        </p:nvSpPr>
        <p:spPr>
          <a:xfrm>
            <a:off x="829816" y="650987"/>
            <a:ext cx="7772400" cy="1143000"/>
          </a:xfrm>
        </p:spPr>
        <p:txBody>
          <a:bodyPr/>
          <a:lstStyle/>
          <a:p>
            <a:r>
              <a:rPr lang="en-US" dirty="0"/>
              <a:t>Resurgent cases</a:t>
            </a:r>
          </a:p>
        </p:txBody>
      </p:sp>
      <p:sp>
        <p:nvSpPr>
          <p:cNvPr id="3" name="Slide Number Placeholder 2">
            <a:extLst>
              <a:ext uri="{FF2B5EF4-FFF2-40B4-BE49-F238E27FC236}">
                <a16:creationId xmlns:a16="http://schemas.microsoft.com/office/drawing/2014/main" id="{6C49667E-9BB9-496C-BC9A-335C6CC1C991}"/>
              </a:ext>
            </a:extLst>
          </p:cNvPr>
          <p:cNvSpPr>
            <a:spLocks noGrp="1"/>
          </p:cNvSpPr>
          <p:nvPr>
            <p:ph type="sldNum" sz="quarter" idx="12"/>
          </p:nvPr>
        </p:nvSpPr>
        <p:spPr/>
        <p:txBody>
          <a:bodyPr/>
          <a:lstStyle/>
          <a:p>
            <a:fld id="{DABFE327-10BC-4339-9DB9-23AC51F21B55}" type="slidenum">
              <a:rPr lang="en-SG" smtClean="0"/>
              <a:t>41</a:t>
            </a:fld>
            <a:endParaRPr lang="en-SG"/>
          </a:p>
        </p:txBody>
      </p:sp>
      <p:sp>
        <p:nvSpPr>
          <p:cNvPr id="4" name="Content Placeholder 3">
            <a:extLst>
              <a:ext uri="{FF2B5EF4-FFF2-40B4-BE49-F238E27FC236}">
                <a16:creationId xmlns:a16="http://schemas.microsoft.com/office/drawing/2014/main" id="{682D060F-291F-4D8D-BFEF-A20F9850CB77}"/>
              </a:ext>
            </a:extLst>
          </p:cNvPr>
          <p:cNvSpPr>
            <a:spLocks noGrp="1"/>
          </p:cNvSpPr>
          <p:nvPr>
            <p:ph sz="quarter" idx="1"/>
          </p:nvPr>
        </p:nvSpPr>
        <p:spPr>
          <a:xfrm>
            <a:off x="755576" y="2611161"/>
            <a:ext cx="7772400" cy="3600400"/>
          </a:xfrm>
        </p:spPr>
        <p:txBody>
          <a:bodyPr>
            <a:noAutofit/>
          </a:bodyPr>
          <a:lstStyle/>
          <a:p>
            <a:r>
              <a:rPr lang="en-US" sz="3200" dirty="0"/>
              <a:t>The USS Roosevelt set sail again in late May with 3,000 crew members (1,800 still in quarantine)</a:t>
            </a:r>
          </a:p>
          <a:p>
            <a:r>
              <a:rPr lang="en-US" sz="3200" dirty="0"/>
              <a:t>Preventive measures were being implemented</a:t>
            </a:r>
          </a:p>
          <a:p>
            <a:r>
              <a:rPr lang="en-US" sz="3200" dirty="0"/>
              <a:t>After setting sail, 14 sailors tested positive for the virus, weeks after they had twice tested negative</a:t>
            </a:r>
          </a:p>
          <a:p>
            <a:r>
              <a:rPr lang="en-US" sz="3200" dirty="0"/>
              <a:t>There were other “resurgent” positive cases</a:t>
            </a:r>
          </a:p>
        </p:txBody>
      </p:sp>
      <p:pic>
        <p:nvPicPr>
          <p:cNvPr id="10" name="Picture 9" descr="An island in the middle of a body of water&#10;&#10;Description automatically generated">
            <a:extLst>
              <a:ext uri="{FF2B5EF4-FFF2-40B4-BE49-F238E27FC236}">
                <a16:creationId xmlns:a16="http://schemas.microsoft.com/office/drawing/2014/main" id="{AEF886E3-297D-4BB4-ADA0-B10AAEFCBE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667"/>
          <a:stretch/>
        </p:blipFill>
        <p:spPr>
          <a:xfrm>
            <a:off x="4871062" y="764704"/>
            <a:ext cx="3425962" cy="1605920"/>
          </a:xfrm>
          <a:prstGeom prst="rect">
            <a:avLst/>
          </a:prstGeom>
        </p:spPr>
      </p:pic>
    </p:spTree>
    <p:extLst>
      <p:ext uri="{BB962C8B-B14F-4D97-AF65-F5344CB8AC3E}">
        <p14:creationId xmlns:p14="http://schemas.microsoft.com/office/powerpoint/2010/main" val="1772041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98062"/>
            <a:ext cx="7772400" cy="807146"/>
          </a:xfrm>
        </p:spPr>
        <p:txBody>
          <a:bodyPr/>
          <a:lstStyle/>
          <a:p>
            <a:r>
              <a:rPr lang="en-US" dirty="0"/>
              <a:t>Questions</a:t>
            </a:r>
          </a:p>
        </p:txBody>
      </p:sp>
      <p:sp>
        <p:nvSpPr>
          <p:cNvPr id="3" name="Slide Number Placeholder 2"/>
          <p:cNvSpPr>
            <a:spLocks noGrp="1"/>
          </p:cNvSpPr>
          <p:nvPr>
            <p:ph type="sldNum" sz="quarter" idx="12"/>
          </p:nvPr>
        </p:nvSpPr>
        <p:spPr/>
        <p:txBody>
          <a:bodyPr/>
          <a:lstStyle/>
          <a:p>
            <a:fld id="{DABFE327-10BC-4339-9DB9-23AC51F21B55}" type="slidenum">
              <a:rPr lang="en-SG" smtClean="0"/>
              <a:t>42</a:t>
            </a:fld>
            <a:endParaRPr lang="en-SG"/>
          </a:p>
        </p:txBody>
      </p:sp>
      <p:sp>
        <p:nvSpPr>
          <p:cNvPr id="4" name="Content Placeholder 3"/>
          <p:cNvSpPr>
            <a:spLocks noGrp="1"/>
          </p:cNvSpPr>
          <p:nvPr>
            <p:ph sz="quarter" idx="1"/>
          </p:nvPr>
        </p:nvSpPr>
        <p:spPr>
          <a:xfrm>
            <a:off x="683567" y="2060848"/>
            <a:ext cx="7964331" cy="4248472"/>
          </a:xfrm>
        </p:spPr>
        <p:txBody>
          <a:bodyPr>
            <a:noAutofit/>
          </a:bodyPr>
          <a:lstStyle/>
          <a:p>
            <a:r>
              <a:rPr lang="en-US" sz="3200" dirty="0"/>
              <a:t>What were the ethical issues in this case?</a:t>
            </a:r>
          </a:p>
          <a:p>
            <a:r>
              <a:rPr lang="en-US" sz="3200" dirty="0"/>
              <a:t>What were the professional/military issues?</a:t>
            </a:r>
          </a:p>
          <a:p>
            <a:r>
              <a:rPr lang="en-US" sz="3200" dirty="0"/>
              <a:t>If you were Capt. Crozier at the time, what would you have done? Why?</a:t>
            </a:r>
          </a:p>
          <a:p>
            <a:r>
              <a:rPr lang="en-US" sz="3200" dirty="0"/>
              <a:t>If you were Secretary </a:t>
            </a:r>
            <a:r>
              <a:rPr lang="en-US" sz="3200" dirty="0" err="1"/>
              <a:t>Modly</a:t>
            </a:r>
            <a:r>
              <a:rPr lang="en-US" sz="3200" dirty="0"/>
              <a:t> at the time, what would you have done? Why?</a:t>
            </a:r>
          </a:p>
          <a:p>
            <a:r>
              <a:rPr lang="en-US" sz="3200" dirty="0"/>
              <a:t>Does the subsequent result of the Covid-19 tests and the death of a sailor change your view?</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052736"/>
            <a:ext cx="477934" cy="416365"/>
          </a:xfrm>
          <a:prstGeom prst="rect">
            <a:avLst/>
          </a:prstGeom>
        </p:spPr>
      </p:pic>
      <p:pic>
        <p:nvPicPr>
          <p:cNvPr id="8" name="Picture 7" descr="A person wearing a suit and tie smiling at the camera&#10;&#10;Description automatically generated">
            <a:extLst>
              <a:ext uri="{FF2B5EF4-FFF2-40B4-BE49-F238E27FC236}">
                <a16:creationId xmlns:a16="http://schemas.microsoft.com/office/drawing/2014/main" id="{53C85455-F452-4C6C-BF91-69CBEB77E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404664"/>
            <a:ext cx="3028950" cy="1514475"/>
          </a:xfrm>
          <a:prstGeom prst="rect">
            <a:avLst/>
          </a:prstGeom>
        </p:spPr>
      </p:pic>
    </p:spTree>
    <p:extLst>
      <p:ext uri="{BB962C8B-B14F-4D97-AF65-F5344CB8AC3E}">
        <p14:creationId xmlns:p14="http://schemas.microsoft.com/office/powerpoint/2010/main" val="2104727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sp>
        <p:nvSpPr>
          <p:cNvPr id="6" name="Slide Number Placeholder 5"/>
          <p:cNvSpPr>
            <a:spLocks noGrp="1"/>
          </p:cNvSpPr>
          <p:nvPr>
            <p:ph type="sldNum" sz="quarter" idx="12"/>
          </p:nvPr>
        </p:nvSpPr>
        <p:spPr/>
        <p:txBody>
          <a:bodyPr/>
          <a:lstStyle/>
          <a:p>
            <a:fld id="{DABFE327-10BC-4339-9DB9-23AC51F21B55}" type="slidenum">
              <a:rPr lang="en-SG" smtClean="0"/>
              <a:t>43</a:t>
            </a:fld>
            <a:endParaRPr lang="en-SG"/>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4173822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3" name="Content Placeholder 2"/>
          <p:cNvSpPr>
            <a:spLocks noGrp="1"/>
          </p:cNvSpPr>
          <p:nvPr>
            <p:ph sz="quarter" idx="1"/>
          </p:nvPr>
        </p:nvSpPr>
        <p:spPr>
          <a:xfrm>
            <a:off x="498376" y="3732432"/>
            <a:ext cx="8147248" cy="1712792"/>
          </a:xfrm>
        </p:spPr>
        <p:txBody>
          <a:bodyPr>
            <a:noAutofit/>
          </a:bodyPr>
          <a:lstStyle/>
          <a:p>
            <a:pPr marL="0" indent="0" algn="ctr">
              <a:buNone/>
            </a:pPr>
            <a:r>
              <a:rPr lang="en-US" sz="6000" dirty="0"/>
              <a:t>Creating an Ethical</a:t>
            </a:r>
          </a:p>
          <a:p>
            <a:pPr marL="0" indent="0" algn="ctr">
              <a:buNone/>
            </a:pPr>
            <a:r>
              <a:rPr lang="en-US" sz="6000" dirty="0"/>
              <a:t>Environment</a:t>
            </a:r>
            <a:endParaRPr lang="en-SG" sz="6000" dirty="0"/>
          </a:p>
        </p:txBody>
      </p:sp>
      <p:sp>
        <p:nvSpPr>
          <p:cNvPr id="5" name="Slide Number Placeholder 4"/>
          <p:cNvSpPr>
            <a:spLocks noGrp="1"/>
          </p:cNvSpPr>
          <p:nvPr>
            <p:ph type="sldNum" sz="quarter" idx="12"/>
          </p:nvPr>
        </p:nvSpPr>
        <p:spPr/>
        <p:txBody>
          <a:bodyPr/>
          <a:lstStyle/>
          <a:p>
            <a:fld id="{DABFE327-10BC-4339-9DB9-23AC51F21B55}" type="slidenum">
              <a:rPr lang="en-SG" smtClean="0"/>
              <a:t>44</a:t>
            </a:fld>
            <a:endParaRPr lang="en-SG"/>
          </a:p>
        </p:txBody>
      </p:sp>
      <p:graphicFrame>
        <p:nvGraphicFramePr>
          <p:cNvPr id="4" name="Object 3">
            <a:extLst>
              <a:ext uri="{FF2B5EF4-FFF2-40B4-BE49-F238E27FC236}">
                <a16:creationId xmlns:a16="http://schemas.microsoft.com/office/drawing/2014/main" id="{92E9B9D4-DB67-4F9F-AD0B-B1263D1E0922}"/>
              </a:ext>
            </a:extLst>
          </p:cNvPr>
          <p:cNvGraphicFramePr>
            <a:graphicFrameLocks noChangeAspect="1"/>
          </p:cNvGraphicFramePr>
          <p:nvPr>
            <p:extLst>
              <p:ext uri="{D42A27DB-BD31-4B8C-83A1-F6EECF244321}">
                <p14:modId xmlns:p14="http://schemas.microsoft.com/office/powerpoint/2010/main" val="1286912075"/>
              </p:ext>
            </p:extLst>
          </p:nvPr>
        </p:nvGraphicFramePr>
        <p:xfrm>
          <a:off x="3370535" y="1646631"/>
          <a:ext cx="2402929" cy="1856808"/>
        </p:xfrm>
        <a:graphic>
          <a:graphicData uri="http://schemas.openxmlformats.org/presentationml/2006/ole">
            <mc:AlternateContent xmlns:mc="http://schemas.openxmlformats.org/markup-compatibility/2006">
              <mc:Choice xmlns:v="urn:schemas-microsoft-com:vml" Requires="v">
                <p:oleObj spid="_x0000_s15615" name="Acrobat Document" r:id="rId3" imgW="7543519" imgH="5829300" progId="AcroExch.Document.DC">
                  <p:embed/>
                </p:oleObj>
              </mc:Choice>
              <mc:Fallback>
                <p:oleObj name="Acrobat Document" r:id="rId3" imgW="7543519" imgH="5829300" progId="AcroExch.Document.DC">
                  <p:embed/>
                  <p:pic>
                    <p:nvPicPr>
                      <p:cNvPr id="4" name="Object 3">
                        <a:extLst>
                          <a:ext uri="{FF2B5EF4-FFF2-40B4-BE49-F238E27FC236}">
                            <a16:creationId xmlns:a16="http://schemas.microsoft.com/office/drawing/2014/main" id="{7A94C937-CD87-4571-9E54-BDD86122D49E}"/>
                          </a:ext>
                        </a:extLst>
                      </p:cNvPr>
                      <p:cNvPicPr/>
                      <p:nvPr/>
                    </p:nvPicPr>
                    <p:blipFill>
                      <a:blip r:embed="rId4"/>
                      <a:stretch>
                        <a:fillRect/>
                      </a:stretch>
                    </p:blipFill>
                    <p:spPr>
                      <a:xfrm>
                        <a:off x="3370535" y="1646631"/>
                        <a:ext cx="2402929" cy="1856808"/>
                      </a:xfrm>
                      <a:prstGeom prst="rect">
                        <a:avLst/>
                      </a:prstGeom>
                    </p:spPr>
                  </p:pic>
                </p:oleObj>
              </mc:Fallback>
            </mc:AlternateContent>
          </a:graphicData>
        </a:graphic>
      </p:graphicFrame>
    </p:spTree>
    <p:extLst>
      <p:ext uri="{BB962C8B-B14F-4D97-AF65-F5344CB8AC3E}">
        <p14:creationId xmlns:p14="http://schemas.microsoft.com/office/powerpoint/2010/main" val="2177588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292" y="716707"/>
            <a:ext cx="8003232" cy="1359024"/>
          </a:xfrm>
        </p:spPr>
        <p:txBody>
          <a:bodyPr>
            <a:normAutofit/>
          </a:bodyPr>
          <a:lstStyle/>
          <a:p>
            <a:r>
              <a:rPr lang="en-US" dirty="0"/>
              <a:t>  Creating an ethical </a:t>
            </a:r>
            <a:br>
              <a:rPr lang="en-US" dirty="0"/>
            </a:br>
            <a:r>
              <a:rPr lang="en-US" dirty="0"/>
              <a:t>  environment</a:t>
            </a:r>
          </a:p>
        </p:txBody>
      </p:sp>
      <p:sp>
        <p:nvSpPr>
          <p:cNvPr id="3" name="Slide Number Placeholder 2"/>
          <p:cNvSpPr>
            <a:spLocks noGrp="1"/>
          </p:cNvSpPr>
          <p:nvPr>
            <p:ph type="sldNum" sz="quarter" idx="12"/>
          </p:nvPr>
        </p:nvSpPr>
        <p:spPr/>
        <p:txBody>
          <a:bodyPr/>
          <a:lstStyle/>
          <a:p>
            <a:fld id="{DABFE327-10BC-4339-9DB9-23AC51F21B55}" type="slidenum">
              <a:rPr lang="en-SG" smtClean="0"/>
              <a:t>45</a:t>
            </a:fld>
            <a:endParaRPr lang="en-SG"/>
          </a:p>
        </p:txBody>
      </p:sp>
      <p:sp>
        <p:nvSpPr>
          <p:cNvPr id="4" name="Content Placeholder 3"/>
          <p:cNvSpPr>
            <a:spLocks noGrp="1"/>
          </p:cNvSpPr>
          <p:nvPr>
            <p:ph sz="quarter" idx="1"/>
          </p:nvPr>
        </p:nvSpPr>
        <p:spPr>
          <a:xfrm>
            <a:off x="700300" y="2300257"/>
            <a:ext cx="7931224" cy="4030960"/>
          </a:xfrm>
        </p:spPr>
        <p:txBody>
          <a:bodyPr>
            <a:normAutofit lnSpcReduction="10000"/>
          </a:bodyPr>
          <a:lstStyle/>
          <a:p>
            <a:r>
              <a:rPr lang="en-US" sz="3200" dirty="0"/>
              <a:t>One of the challenges for an ethical leader is to create an environment within his or her organization that is fair, so that people will not feel “justified” in cheating or stealing in order to get back at the organization</a:t>
            </a:r>
          </a:p>
          <a:p>
            <a:r>
              <a:rPr lang="en-US" sz="3200" dirty="0"/>
              <a:t>People must believe that they can survive and thrive by being ethical; they won’t fall behind those who are being unethical</a:t>
            </a:r>
          </a:p>
          <a:p>
            <a:pPr marL="0" indent="0">
              <a:buNone/>
            </a:pPr>
            <a:endParaRPr lang="en-US" sz="3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444919"/>
            <a:ext cx="2619375" cy="1743075"/>
          </a:xfrm>
          <a:prstGeom prst="rect">
            <a:avLst/>
          </a:prstGeom>
        </p:spPr>
      </p:pic>
    </p:spTree>
    <p:extLst>
      <p:ext uri="{BB962C8B-B14F-4D97-AF65-F5344CB8AC3E}">
        <p14:creationId xmlns:p14="http://schemas.microsoft.com/office/powerpoint/2010/main" val="37377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92696"/>
            <a:ext cx="7916416" cy="1143000"/>
          </a:xfrm>
        </p:spPr>
        <p:txBody>
          <a:bodyPr>
            <a:normAutofit fontScale="90000"/>
          </a:bodyPr>
          <a:lstStyle/>
          <a:p>
            <a:r>
              <a:rPr lang="en-US" sz="4400" dirty="0"/>
              <a:t>David Callahan</a:t>
            </a:r>
            <a:br>
              <a:rPr lang="en-US" dirty="0"/>
            </a:br>
            <a:r>
              <a:rPr lang="en-US" i="1" dirty="0"/>
              <a:t>The Cheating Culture</a:t>
            </a:r>
          </a:p>
        </p:txBody>
      </p:sp>
      <p:sp>
        <p:nvSpPr>
          <p:cNvPr id="3" name="Slide Number Placeholder 2"/>
          <p:cNvSpPr>
            <a:spLocks noGrp="1"/>
          </p:cNvSpPr>
          <p:nvPr>
            <p:ph type="sldNum" sz="quarter" idx="12"/>
          </p:nvPr>
        </p:nvSpPr>
        <p:spPr/>
        <p:txBody>
          <a:bodyPr/>
          <a:lstStyle/>
          <a:p>
            <a:fld id="{DABFE327-10BC-4339-9DB9-23AC51F21B55}" type="slidenum">
              <a:rPr lang="en-SG" smtClean="0"/>
              <a:t>46</a:t>
            </a:fld>
            <a:endParaRPr lang="en-SG"/>
          </a:p>
        </p:txBody>
      </p:sp>
      <p:sp>
        <p:nvSpPr>
          <p:cNvPr id="4" name="Content Placeholder 3"/>
          <p:cNvSpPr>
            <a:spLocks noGrp="1"/>
          </p:cNvSpPr>
          <p:nvPr>
            <p:ph sz="quarter" idx="1"/>
          </p:nvPr>
        </p:nvSpPr>
        <p:spPr>
          <a:xfrm>
            <a:off x="827584" y="2348880"/>
            <a:ext cx="7632848" cy="3888432"/>
          </a:xfrm>
        </p:spPr>
        <p:txBody>
          <a:bodyPr>
            <a:normAutofit lnSpcReduction="10000"/>
          </a:bodyPr>
          <a:lstStyle/>
          <a:p>
            <a:r>
              <a:rPr lang="en-US" sz="3200" dirty="0"/>
              <a:t>People tend to cheat when they think the rules or the organizational environment are unfair</a:t>
            </a:r>
          </a:p>
          <a:p>
            <a:r>
              <a:rPr lang="en-US" sz="3200" dirty="0"/>
              <a:t>For example, wealthy people don’t pay taxes due to loopholes, so less wealthy people feel they don’t have to file honest tax returns</a:t>
            </a:r>
          </a:p>
          <a:p>
            <a:r>
              <a:rPr lang="en-US" sz="3200" dirty="0"/>
              <a:t>In 2004, it was estimated that people owed the IRS $500 billion more per year than they were paying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88641"/>
            <a:ext cx="1355890" cy="19442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954" y="223435"/>
            <a:ext cx="1266030" cy="1909422"/>
          </a:xfrm>
          <a:prstGeom prst="rect">
            <a:avLst/>
          </a:prstGeom>
        </p:spPr>
      </p:pic>
    </p:spTree>
    <p:extLst>
      <p:ext uri="{BB962C8B-B14F-4D97-AF65-F5344CB8AC3E}">
        <p14:creationId xmlns:p14="http://schemas.microsoft.com/office/powerpoint/2010/main" val="3651408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92696"/>
            <a:ext cx="7916416" cy="1143000"/>
          </a:xfrm>
        </p:spPr>
        <p:txBody>
          <a:bodyPr>
            <a:normAutofit fontScale="90000"/>
          </a:bodyPr>
          <a:lstStyle/>
          <a:p>
            <a:r>
              <a:rPr lang="en-US" sz="4400" dirty="0"/>
              <a:t>David Callahan</a:t>
            </a:r>
            <a:br>
              <a:rPr lang="en-US" dirty="0"/>
            </a:br>
            <a:r>
              <a:rPr lang="en-US" i="1" dirty="0"/>
              <a:t>The Cheating Culture</a:t>
            </a:r>
          </a:p>
        </p:txBody>
      </p:sp>
      <p:sp>
        <p:nvSpPr>
          <p:cNvPr id="3" name="Slide Number Placeholder 2"/>
          <p:cNvSpPr>
            <a:spLocks noGrp="1"/>
          </p:cNvSpPr>
          <p:nvPr>
            <p:ph type="sldNum" sz="quarter" idx="12"/>
          </p:nvPr>
        </p:nvSpPr>
        <p:spPr/>
        <p:txBody>
          <a:bodyPr/>
          <a:lstStyle/>
          <a:p>
            <a:fld id="{DABFE327-10BC-4339-9DB9-23AC51F21B55}" type="slidenum">
              <a:rPr lang="en-SG" smtClean="0"/>
              <a:t>47</a:t>
            </a:fld>
            <a:endParaRPr lang="en-SG"/>
          </a:p>
        </p:txBody>
      </p:sp>
      <p:sp>
        <p:nvSpPr>
          <p:cNvPr id="4" name="Content Placeholder 3"/>
          <p:cNvSpPr>
            <a:spLocks noGrp="1"/>
          </p:cNvSpPr>
          <p:nvPr>
            <p:ph sz="quarter" idx="1"/>
          </p:nvPr>
        </p:nvSpPr>
        <p:spPr>
          <a:xfrm>
            <a:off x="827584" y="2348880"/>
            <a:ext cx="7776864" cy="3888432"/>
          </a:xfrm>
        </p:spPr>
        <p:txBody>
          <a:bodyPr>
            <a:normAutofit lnSpcReduction="10000"/>
          </a:bodyPr>
          <a:lstStyle/>
          <a:p>
            <a:r>
              <a:rPr lang="en-US" sz="3200" dirty="0"/>
              <a:t>“White collar crime” occurs on a massive scale</a:t>
            </a:r>
          </a:p>
          <a:p>
            <a:r>
              <a:rPr lang="en-US" sz="3200" dirty="0"/>
              <a:t>The Association of Certified Fraud Examiners estimated that in 2002 the annual total losses from workplace fraud was $600 billion, or 6 percent of the country’s Gross Domestic Product</a:t>
            </a:r>
          </a:p>
          <a:p>
            <a:r>
              <a:rPr lang="en-US" sz="3200" dirty="0"/>
              <a:t>One fraud examiner said that workplace fraud is “easily the most costly form of economic crime in the world”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88641"/>
            <a:ext cx="1355890" cy="19442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954" y="223435"/>
            <a:ext cx="1266030" cy="1909422"/>
          </a:xfrm>
          <a:prstGeom prst="rect">
            <a:avLst/>
          </a:prstGeom>
        </p:spPr>
      </p:pic>
    </p:spTree>
    <p:extLst>
      <p:ext uri="{BB962C8B-B14F-4D97-AF65-F5344CB8AC3E}">
        <p14:creationId xmlns:p14="http://schemas.microsoft.com/office/powerpoint/2010/main" val="1171200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92696"/>
            <a:ext cx="7916416" cy="1143000"/>
          </a:xfrm>
        </p:spPr>
        <p:txBody>
          <a:bodyPr>
            <a:normAutofit fontScale="90000"/>
          </a:bodyPr>
          <a:lstStyle/>
          <a:p>
            <a:r>
              <a:rPr lang="en-US" sz="4400" dirty="0"/>
              <a:t>David Callahan</a:t>
            </a:r>
            <a:br>
              <a:rPr lang="en-US" dirty="0"/>
            </a:br>
            <a:r>
              <a:rPr lang="en-US" i="1" dirty="0"/>
              <a:t>The Cheating Culture</a:t>
            </a:r>
          </a:p>
        </p:txBody>
      </p:sp>
      <p:sp>
        <p:nvSpPr>
          <p:cNvPr id="3" name="Slide Number Placeholder 2"/>
          <p:cNvSpPr>
            <a:spLocks noGrp="1"/>
          </p:cNvSpPr>
          <p:nvPr>
            <p:ph type="sldNum" sz="quarter" idx="12"/>
          </p:nvPr>
        </p:nvSpPr>
        <p:spPr/>
        <p:txBody>
          <a:bodyPr/>
          <a:lstStyle/>
          <a:p>
            <a:fld id="{DABFE327-10BC-4339-9DB9-23AC51F21B55}" type="slidenum">
              <a:rPr lang="en-SG" smtClean="0"/>
              <a:t>48</a:t>
            </a:fld>
            <a:endParaRPr lang="en-SG"/>
          </a:p>
        </p:txBody>
      </p:sp>
      <p:sp>
        <p:nvSpPr>
          <p:cNvPr id="4" name="Content Placeholder 3"/>
          <p:cNvSpPr>
            <a:spLocks noGrp="1"/>
          </p:cNvSpPr>
          <p:nvPr>
            <p:ph sz="quarter" idx="1"/>
          </p:nvPr>
        </p:nvSpPr>
        <p:spPr>
          <a:xfrm>
            <a:off x="827584" y="2348880"/>
            <a:ext cx="7704856" cy="3861420"/>
          </a:xfrm>
        </p:spPr>
        <p:txBody>
          <a:bodyPr>
            <a:normAutofit lnSpcReduction="10000"/>
          </a:bodyPr>
          <a:lstStyle/>
          <a:p>
            <a:r>
              <a:rPr lang="en-US" sz="3200" dirty="0"/>
              <a:t>People will steal from their company if they feel they are underpaid </a:t>
            </a:r>
          </a:p>
          <a:p>
            <a:r>
              <a:rPr lang="en-US" sz="3200" dirty="0"/>
              <a:t>The cost of employee theft was estimated by Ernst &amp; Young to be $600 billion in 2002 ($4,500 for each U.S. employee)</a:t>
            </a:r>
          </a:p>
          <a:p>
            <a:r>
              <a:rPr lang="en-US" sz="3200" dirty="0"/>
              <a:t>It is estimated that one in every 22 retail employees stole from his or her employer in the year 2000</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88641"/>
            <a:ext cx="1355890" cy="19442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954" y="223435"/>
            <a:ext cx="1266030" cy="1909422"/>
          </a:xfrm>
          <a:prstGeom prst="rect">
            <a:avLst/>
          </a:prstGeom>
        </p:spPr>
      </p:pic>
    </p:spTree>
    <p:extLst>
      <p:ext uri="{BB962C8B-B14F-4D97-AF65-F5344CB8AC3E}">
        <p14:creationId xmlns:p14="http://schemas.microsoft.com/office/powerpoint/2010/main" val="2312501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92696"/>
            <a:ext cx="7916416" cy="1143000"/>
          </a:xfrm>
        </p:spPr>
        <p:txBody>
          <a:bodyPr>
            <a:normAutofit fontScale="90000"/>
          </a:bodyPr>
          <a:lstStyle/>
          <a:p>
            <a:r>
              <a:rPr lang="en-US" sz="4400" dirty="0"/>
              <a:t>David Callahan</a:t>
            </a:r>
            <a:br>
              <a:rPr lang="en-US" dirty="0"/>
            </a:br>
            <a:r>
              <a:rPr lang="en-US" i="1" dirty="0"/>
              <a:t>The Cheating Culture</a:t>
            </a:r>
          </a:p>
        </p:txBody>
      </p:sp>
      <p:sp>
        <p:nvSpPr>
          <p:cNvPr id="3" name="Slide Number Placeholder 2"/>
          <p:cNvSpPr>
            <a:spLocks noGrp="1"/>
          </p:cNvSpPr>
          <p:nvPr>
            <p:ph type="sldNum" sz="quarter" idx="12"/>
          </p:nvPr>
        </p:nvSpPr>
        <p:spPr/>
        <p:txBody>
          <a:bodyPr/>
          <a:lstStyle/>
          <a:p>
            <a:fld id="{DABFE327-10BC-4339-9DB9-23AC51F21B55}" type="slidenum">
              <a:rPr lang="en-SG" smtClean="0"/>
              <a:t>49</a:t>
            </a:fld>
            <a:endParaRPr lang="en-SG"/>
          </a:p>
        </p:txBody>
      </p:sp>
      <p:sp>
        <p:nvSpPr>
          <p:cNvPr id="4" name="Content Placeholder 3"/>
          <p:cNvSpPr>
            <a:spLocks noGrp="1"/>
          </p:cNvSpPr>
          <p:nvPr>
            <p:ph sz="quarter" idx="1"/>
          </p:nvPr>
        </p:nvSpPr>
        <p:spPr>
          <a:xfrm>
            <a:off x="827584" y="2348880"/>
            <a:ext cx="7859216" cy="3960440"/>
          </a:xfrm>
        </p:spPr>
        <p:txBody>
          <a:bodyPr>
            <a:normAutofit lnSpcReduction="10000"/>
          </a:bodyPr>
          <a:lstStyle/>
          <a:p>
            <a:r>
              <a:rPr lang="en-US" sz="3200" dirty="0"/>
              <a:t>Cable piracy is “justified” by people who say that the cable companies have a local monopoly, they overcharge, they don’t provide good service, and they are rude to customers</a:t>
            </a:r>
          </a:p>
          <a:p>
            <a:r>
              <a:rPr lang="en-US" sz="3200" dirty="0"/>
              <a:t>The industry estimates that annual losses from cable TV theft are more than $6 billion (2004)</a:t>
            </a:r>
          </a:p>
          <a:p>
            <a:r>
              <a:rPr lang="en-US" sz="3200" dirty="0"/>
              <a:t>The losses result in higher charges for honest customers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88641"/>
            <a:ext cx="1355890" cy="19442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954" y="223435"/>
            <a:ext cx="1266030" cy="1909422"/>
          </a:xfrm>
          <a:prstGeom prst="rect">
            <a:avLst/>
          </a:prstGeom>
        </p:spPr>
      </p:pic>
    </p:spTree>
    <p:extLst>
      <p:ext uri="{BB962C8B-B14F-4D97-AF65-F5344CB8AC3E}">
        <p14:creationId xmlns:p14="http://schemas.microsoft.com/office/powerpoint/2010/main" val="151757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384" y="558145"/>
            <a:ext cx="8003232" cy="1143000"/>
          </a:xfrm>
        </p:spPr>
        <p:txBody>
          <a:bodyPr>
            <a:normAutofit fontScale="90000"/>
          </a:bodyPr>
          <a:lstStyle/>
          <a:p>
            <a:r>
              <a:rPr lang="en-US" dirty="0"/>
              <a:t>James O’Toole</a:t>
            </a:r>
            <a:br>
              <a:rPr lang="en-US" dirty="0"/>
            </a:br>
            <a:r>
              <a:rPr lang="en-US" i="1" dirty="0"/>
              <a:t>Creating the Good Life</a:t>
            </a:r>
          </a:p>
        </p:txBody>
      </p:sp>
      <p:sp>
        <p:nvSpPr>
          <p:cNvPr id="3" name="Slide Number Placeholder 2"/>
          <p:cNvSpPr>
            <a:spLocks noGrp="1"/>
          </p:cNvSpPr>
          <p:nvPr>
            <p:ph type="sldNum" sz="quarter" idx="12"/>
          </p:nvPr>
        </p:nvSpPr>
        <p:spPr/>
        <p:txBody>
          <a:bodyPr/>
          <a:lstStyle/>
          <a:p>
            <a:fld id="{DABFE327-10BC-4339-9DB9-23AC51F21B55}" type="slidenum">
              <a:rPr lang="en-SG" smtClean="0"/>
              <a:t>5</a:t>
            </a:fld>
            <a:endParaRPr lang="en-SG"/>
          </a:p>
        </p:txBody>
      </p:sp>
      <p:sp>
        <p:nvSpPr>
          <p:cNvPr id="4" name="Content Placeholder 3"/>
          <p:cNvSpPr>
            <a:spLocks noGrp="1"/>
          </p:cNvSpPr>
          <p:nvPr>
            <p:ph sz="quarter" idx="1"/>
          </p:nvPr>
        </p:nvSpPr>
        <p:spPr>
          <a:xfrm>
            <a:off x="683568" y="1988840"/>
            <a:ext cx="7776864" cy="4392488"/>
          </a:xfrm>
        </p:spPr>
        <p:txBody>
          <a:bodyPr>
            <a:noAutofit/>
          </a:bodyPr>
          <a:lstStyle/>
          <a:p>
            <a:r>
              <a:rPr lang="en-US" sz="3400" dirty="0"/>
              <a:t>Virtuous leaders must have a clear view of community needs and goals</a:t>
            </a:r>
          </a:p>
          <a:p>
            <a:r>
              <a:rPr lang="en-US" sz="3400" dirty="0"/>
              <a:t>“Virtuous leaders create justice, defined as the opportunity for all members of the community to realize their potential”</a:t>
            </a:r>
          </a:p>
          <a:p>
            <a:r>
              <a:rPr lang="en-US" sz="3400" dirty="0"/>
              <a:t>Leadership should be both practical and moral, both effective and concerned with justice</a:t>
            </a:r>
          </a:p>
        </p:txBody>
      </p:sp>
      <p:pic>
        <p:nvPicPr>
          <p:cNvPr id="7" name="Picture 6" descr="A person wearing a suit and tie&#10;&#10;Description automatically generated">
            <a:extLst>
              <a:ext uri="{FF2B5EF4-FFF2-40B4-BE49-F238E27FC236}">
                <a16:creationId xmlns:a16="http://schemas.microsoft.com/office/drawing/2014/main" id="{8D651841-E69C-4AC8-A2C6-50662206A9F4}"/>
              </a:ext>
            </a:extLst>
          </p:cNvPr>
          <p:cNvPicPr>
            <a:picLocks noChangeAspect="1"/>
          </p:cNvPicPr>
          <p:nvPr/>
        </p:nvPicPr>
        <p:blipFill rotWithShape="1">
          <a:blip r:embed="rId2">
            <a:extLst>
              <a:ext uri="{28A0092B-C50C-407E-A947-70E740481C1C}">
                <a14:useLocalDpi xmlns:a14="http://schemas.microsoft.com/office/drawing/2010/main" val="0"/>
              </a:ext>
            </a:extLst>
          </a:blip>
          <a:srcRect l="25665" r="12201"/>
          <a:stretch/>
        </p:blipFill>
        <p:spPr>
          <a:xfrm>
            <a:off x="5508104" y="359454"/>
            <a:ext cx="1639846" cy="1485203"/>
          </a:xfrm>
          <a:prstGeom prst="rect">
            <a:avLst/>
          </a:prstGeom>
        </p:spPr>
      </p:pic>
      <p:pic>
        <p:nvPicPr>
          <p:cNvPr id="9" name="Picture 8" descr="A picture containing text, photo, many&#10;&#10;Description automatically generated">
            <a:extLst>
              <a:ext uri="{FF2B5EF4-FFF2-40B4-BE49-F238E27FC236}">
                <a16:creationId xmlns:a16="http://schemas.microsoft.com/office/drawing/2014/main" id="{3D135642-D445-42FA-90AA-6EF4CD9D5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359454"/>
            <a:ext cx="981346" cy="1485371"/>
          </a:xfrm>
          <a:prstGeom prst="rect">
            <a:avLst/>
          </a:prstGeom>
        </p:spPr>
      </p:pic>
    </p:spTree>
    <p:extLst>
      <p:ext uri="{BB962C8B-B14F-4D97-AF65-F5344CB8AC3E}">
        <p14:creationId xmlns:p14="http://schemas.microsoft.com/office/powerpoint/2010/main" val="3665892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92696"/>
            <a:ext cx="7916416" cy="1143000"/>
          </a:xfrm>
        </p:spPr>
        <p:txBody>
          <a:bodyPr>
            <a:normAutofit fontScale="90000"/>
          </a:bodyPr>
          <a:lstStyle/>
          <a:p>
            <a:r>
              <a:rPr lang="en-US" sz="4400" dirty="0"/>
              <a:t>David Callahan</a:t>
            </a:r>
            <a:br>
              <a:rPr lang="en-US" dirty="0"/>
            </a:br>
            <a:r>
              <a:rPr lang="en-US" i="1" dirty="0"/>
              <a:t>The Cheating Culture</a:t>
            </a:r>
          </a:p>
        </p:txBody>
      </p:sp>
      <p:sp>
        <p:nvSpPr>
          <p:cNvPr id="3" name="Slide Number Placeholder 2"/>
          <p:cNvSpPr>
            <a:spLocks noGrp="1"/>
          </p:cNvSpPr>
          <p:nvPr>
            <p:ph type="sldNum" sz="quarter" idx="12"/>
          </p:nvPr>
        </p:nvSpPr>
        <p:spPr/>
        <p:txBody>
          <a:bodyPr/>
          <a:lstStyle/>
          <a:p>
            <a:fld id="{DABFE327-10BC-4339-9DB9-23AC51F21B55}" type="slidenum">
              <a:rPr lang="en-SG" smtClean="0"/>
              <a:t>50</a:t>
            </a:fld>
            <a:endParaRPr lang="en-SG"/>
          </a:p>
        </p:txBody>
      </p:sp>
      <p:sp>
        <p:nvSpPr>
          <p:cNvPr id="4" name="Content Placeholder 3"/>
          <p:cNvSpPr>
            <a:spLocks noGrp="1"/>
          </p:cNvSpPr>
          <p:nvPr>
            <p:ph sz="quarter" idx="1"/>
          </p:nvPr>
        </p:nvSpPr>
        <p:spPr>
          <a:xfrm>
            <a:off x="719572" y="2344442"/>
            <a:ext cx="7704856" cy="3960440"/>
          </a:xfrm>
        </p:spPr>
        <p:txBody>
          <a:bodyPr>
            <a:normAutofit lnSpcReduction="10000"/>
          </a:bodyPr>
          <a:lstStyle/>
          <a:p>
            <a:r>
              <a:rPr lang="en-US" sz="3200" dirty="0"/>
              <a:t>“If vast income gaps are left unaddressed… if so many Americans continue to feel economically insecure… and if a two-tier system of justice continues to prevail— one for the rich and one for everyone else— more and more people will question the basic legitimacy of the social contract governing our society… Many of us will make up our own ethics and rules.”</a:t>
            </a:r>
          </a:p>
          <a:p>
            <a:endParaRPr lang="en-US" sz="3200" dirty="0"/>
          </a:p>
          <a:p>
            <a:pPr marL="0" indent="0">
              <a:buNone/>
            </a:pP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88641"/>
            <a:ext cx="1355890" cy="19442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954" y="223435"/>
            <a:ext cx="1266030" cy="1909422"/>
          </a:xfrm>
          <a:prstGeom prst="rect">
            <a:avLst/>
          </a:prstGeom>
        </p:spPr>
      </p:pic>
    </p:spTree>
    <p:extLst>
      <p:ext uri="{BB962C8B-B14F-4D97-AF65-F5344CB8AC3E}">
        <p14:creationId xmlns:p14="http://schemas.microsoft.com/office/powerpoint/2010/main" val="1257388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3" name="Slide Number Placeholder 2"/>
          <p:cNvSpPr>
            <a:spLocks noGrp="1"/>
          </p:cNvSpPr>
          <p:nvPr>
            <p:ph type="sldNum" sz="quarter" idx="12"/>
          </p:nvPr>
        </p:nvSpPr>
        <p:spPr/>
        <p:txBody>
          <a:bodyPr/>
          <a:lstStyle/>
          <a:p>
            <a:fld id="{DABFE327-10BC-4339-9DB9-23AC51F21B55}" type="slidenum">
              <a:rPr lang="en-SG" smtClean="0"/>
              <a:t>51</a:t>
            </a:fld>
            <a:endParaRPr lang="en-SG"/>
          </a:p>
        </p:txBody>
      </p:sp>
      <p:sp>
        <p:nvSpPr>
          <p:cNvPr id="4" name="Content Placeholder 3"/>
          <p:cNvSpPr>
            <a:spLocks noGrp="1"/>
          </p:cNvSpPr>
          <p:nvPr>
            <p:ph sz="quarter" idx="1"/>
          </p:nvPr>
        </p:nvSpPr>
        <p:spPr>
          <a:xfrm>
            <a:off x="755576" y="1619411"/>
            <a:ext cx="7772400" cy="4824536"/>
          </a:xfrm>
        </p:spPr>
        <p:txBody>
          <a:bodyPr>
            <a:normAutofit/>
          </a:bodyPr>
          <a:lstStyle/>
          <a:p>
            <a:r>
              <a:rPr lang="en-US" sz="3200" dirty="0"/>
              <a:t>Some argue that people behave in an immoral fashion when society is unjust— when people are stuck in poverty, are victims of discrimination, are disenfranchised politically, etc. </a:t>
            </a:r>
          </a:p>
          <a:p>
            <a:r>
              <a:rPr lang="en-US" sz="3200" dirty="0"/>
              <a:t>Since life is not fair, they strike back with immoral actions, believing they have little to lose.</a:t>
            </a:r>
          </a:p>
          <a:p>
            <a:r>
              <a:rPr lang="en-US" sz="3200" dirty="0"/>
              <a:t>A bumper sticker says: If you want peace, establish justice.</a:t>
            </a:r>
          </a:p>
          <a:p>
            <a:r>
              <a:rPr lang="en-US" sz="3200" dirty="0"/>
              <a:t>What do you think?</a:t>
            </a:r>
          </a:p>
          <a:p>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886501"/>
            <a:ext cx="477934" cy="41636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6710" b="15127"/>
          <a:stretch/>
        </p:blipFill>
        <p:spPr>
          <a:xfrm>
            <a:off x="4008888" y="291054"/>
            <a:ext cx="3060588" cy="1391478"/>
          </a:xfrm>
          <a:prstGeom prst="rect">
            <a:avLst/>
          </a:prstGeom>
        </p:spPr>
      </p:pic>
    </p:spTree>
    <p:extLst>
      <p:ext uri="{BB962C8B-B14F-4D97-AF65-F5344CB8AC3E}">
        <p14:creationId xmlns:p14="http://schemas.microsoft.com/office/powerpoint/2010/main" val="4133346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92696"/>
            <a:ext cx="7916416" cy="1143000"/>
          </a:xfrm>
        </p:spPr>
        <p:txBody>
          <a:bodyPr>
            <a:normAutofit fontScale="90000"/>
          </a:bodyPr>
          <a:lstStyle/>
          <a:p>
            <a:r>
              <a:rPr lang="en-US" sz="4400" dirty="0"/>
              <a:t>David Callahan</a:t>
            </a:r>
            <a:br>
              <a:rPr lang="en-US" dirty="0"/>
            </a:br>
            <a:r>
              <a:rPr lang="en-US" i="1" dirty="0"/>
              <a:t>The Cheating Culture</a:t>
            </a:r>
          </a:p>
        </p:txBody>
      </p:sp>
      <p:sp>
        <p:nvSpPr>
          <p:cNvPr id="3" name="Slide Number Placeholder 2"/>
          <p:cNvSpPr>
            <a:spLocks noGrp="1"/>
          </p:cNvSpPr>
          <p:nvPr>
            <p:ph type="sldNum" sz="quarter" idx="12"/>
          </p:nvPr>
        </p:nvSpPr>
        <p:spPr/>
        <p:txBody>
          <a:bodyPr/>
          <a:lstStyle/>
          <a:p>
            <a:fld id="{DABFE327-10BC-4339-9DB9-23AC51F21B55}" type="slidenum">
              <a:rPr lang="en-SG" smtClean="0"/>
              <a:t>52</a:t>
            </a:fld>
            <a:endParaRPr lang="en-SG"/>
          </a:p>
        </p:txBody>
      </p:sp>
      <p:sp>
        <p:nvSpPr>
          <p:cNvPr id="4" name="Content Placeholder 3"/>
          <p:cNvSpPr>
            <a:spLocks noGrp="1"/>
          </p:cNvSpPr>
          <p:nvPr>
            <p:ph sz="quarter" idx="1"/>
          </p:nvPr>
        </p:nvSpPr>
        <p:spPr>
          <a:xfrm>
            <a:off x="539552" y="2060848"/>
            <a:ext cx="8147248" cy="4248472"/>
          </a:xfrm>
        </p:spPr>
        <p:txBody>
          <a:bodyPr>
            <a:normAutofit fontScale="92500" lnSpcReduction="10000"/>
          </a:bodyPr>
          <a:lstStyle/>
          <a:p>
            <a:r>
              <a:rPr lang="en-US" sz="3500" dirty="0"/>
              <a:t>“We need to create a new social contract in America that gives people faith in a few simple principles: Anyone who plays by the rules can get ahead. Everyone has some say in how the rules get made. Everyone who breaks the rules suffers the same penalties. And all of us are in the same boat, living in the same ‘moral community’ and striving together to build a society that confers respect on people based on a wide variety of accomplishments.”</a:t>
            </a:r>
          </a:p>
          <a:p>
            <a:endParaRPr lang="en-US" sz="3200" dirty="0"/>
          </a:p>
          <a:p>
            <a:pPr marL="0" indent="0">
              <a:buNone/>
            </a:pP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88641"/>
            <a:ext cx="1155017" cy="16561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242299"/>
            <a:ext cx="1075052" cy="1621389"/>
          </a:xfrm>
          <a:prstGeom prst="rect">
            <a:avLst/>
          </a:prstGeom>
        </p:spPr>
      </p:pic>
    </p:spTree>
    <p:extLst>
      <p:ext uri="{BB962C8B-B14F-4D97-AF65-F5344CB8AC3E}">
        <p14:creationId xmlns:p14="http://schemas.microsoft.com/office/powerpoint/2010/main" val="2527887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sp>
        <p:nvSpPr>
          <p:cNvPr id="6" name="Slide Number Placeholder 5"/>
          <p:cNvSpPr>
            <a:spLocks noGrp="1"/>
          </p:cNvSpPr>
          <p:nvPr>
            <p:ph type="sldNum" sz="quarter" idx="12"/>
          </p:nvPr>
        </p:nvSpPr>
        <p:spPr/>
        <p:txBody>
          <a:bodyPr/>
          <a:lstStyle/>
          <a:p>
            <a:fld id="{DABFE327-10BC-4339-9DB9-23AC51F21B55}" type="slidenum">
              <a:rPr lang="en-SG" smtClean="0"/>
              <a:t>53</a:t>
            </a:fld>
            <a:endParaRPr lang="en-SG"/>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2307168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3" name="Content Placeholder 2"/>
          <p:cNvSpPr>
            <a:spLocks noGrp="1"/>
          </p:cNvSpPr>
          <p:nvPr>
            <p:ph sz="quarter" idx="1"/>
          </p:nvPr>
        </p:nvSpPr>
        <p:spPr>
          <a:xfrm>
            <a:off x="492758" y="4149080"/>
            <a:ext cx="8147248" cy="1510680"/>
          </a:xfrm>
        </p:spPr>
        <p:txBody>
          <a:bodyPr>
            <a:normAutofit/>
          </a:bodyPr>
          <a:lstStyle/>
          <a:p>
            <a:pPr marL="0" indent="0" algn="ctr">
              <a:buNone/>
            </a:pPr>
            <a:r>
              <a:rPr lang="en-US" sz="6000" dirty="0"/>
              <a:t>Morality and Morale</a:t>
            </a:r>
            <a:endParaRPr lang="en-SG" sz="6000" dirty="0"/>
          </a:p>
        </p:txBody>
      </p:sp>
      <p:sp>
        <p:nvSpPr>
          <p:cNvPr id="5" name="Slide Number Placeholder 4"/>
          <p:cNvSpPr>
            <a:spLocks noGrp="1"/>
          </p:cNvSpPr>
          <p:nvPr>
            <p:ph type="sldNum" sz="quarter" idx="12"/>
          </p:nvPr>
        </p:nvSpPr>
        <p:spPr/>
        <p:txBody>
          <a:bodyPr/>
          <a:lstStyle/>
          <a:p>
            <a:fld id="{DABFE327-10BC-4339-9DB9-23AC51F21B55}" type="slidenum">
              <a:rPr lang="en-SG" smtClean="0"/>
              <a:t>54</a:t>
            </a:fld>
            <a:endParaRPr lang="en-SG"/>
          </a:p>
        </p:txBody>
      </p:sp>
      <p:graphicFrame>
        <p:nvGraphicFramePr>
          <p:cNvPr id="4" name="Object 3">
            <a:extLst>
              <a:ext uri="{FF2B5EF4-FFF2-40B4-BE49-F238E27FC236}">
                <a16:creationId xmlns:a16="http://schemas.microsoft.com/office/drawing/2014/main" id="{4B614AAA-CB1F-48F7-8F72-9F856FFA3034}"/>
              </a:ext>
            </a:extLst>
          </p:cNvPr>
          <p:cNvGraphicFramePr>
            <a:graphicFrameLocks noChangeAspect="1"/>
          </p:cNvGraphicFramePr>
          <p:nvPr/>
        </p:nvGraphicFramePr>
        <p:xfrm>
          <a:off x="3370535" y="1917137"/>
          <a:ext cx="2402929" cy="1856808"/>
        </p:xfrm>
        <a:graphic>
          <a:graphicData uri="http://schemas.openxmlformats.org/presentationml/2006/ole">
            <mc:AlternateContent xmlns:mc="http://schemas.openxmlformats.org/markup-compatibility/2006">
              <mc:Choice xmlns:v="urn:schemas-microsoft-com:vml" Requires="v">
                <p:oleObj spid="_x0000_s35972" name="Acrobat Document" r:id="rId3" imgW="7543519" imgH="5829300" progId="AcroExch.Document.DC">
                  <p:embed/>
                </p:oleObj>
              </mc:Choice>
              <mc:Fallback>
                <p:oleObj name="Acrobat Document" r:id="rId3" imgW="7543519" imgH="5829300" progId="AcroExch.Document.DC">
                  <p:embed/>
                  <p:pic>
                    <p:nvPicPr>
                      <p:cNvPr id="4" name="Object 3">
                        <a:extLst>
                          <a:ext uri="{FF2B5EF4-FFF2-40B4-BE49-F238E27FC236}">
                            <a16:creationId xmlns:a16="http://schemas.microsoft.com/office/drawing/2014/main" id="{4B614AAA-CB1F-48F7-8F72-9F856FFA3034}"/>
                          </a:ext>
                        </a:extLst>
                      </p:cNvPr>
                      <p:cNvPicPr/>
                      <p:nvPr/>
                    </p:nvPicPr>
                    <p:blipFill>
                      <a:blip r:embed="rId4"/>
                      <a:stretch>
                        <a:fillRect/>
                      </a:stretch>
                    </p:blipFill>
                    <p:spPr>
                      <a:xfrm>
                        <a:off x="3370535" y="1917137"/>
                        <a:ext cx="2402929" cy="1856808"/>
                      </a:xfrm>
                      <a:prstGeom prst="rect">
                        <a:avLst/>
                      </a:prstGeom>
                    </p:spPr>
                  </p:pic>
                </p:oleObj>
              </mc:Fallback>
            </mc:AlternateContent>
          </a:graphicData>
        </a:graphic>
      </p:graphicFrame>
    </p:spTree>
    <p:extLst>
      <p:ext uri="{BB962C8B-B14F-4D97-AF65-F5344CB8AC3E}">
        <p14:creationId xmlns:p14="http://schemas.microsoft.com/office/powerpoint/2010/main" val="3743895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908720"/>
            <a:ext cx="8075240" cy="1224136"/>
          </a:xfrm>
        </p:spPr>
        <p:txBody>
          <a:bodyPr>
            <a:normAutofit fontScale="90000"/>
          </a:bodyPr>
          <a:lstStyle/>
          <a:p>
            <a:br>
              <a:rPr lang="en-US" sz="4400" i="1" dirty="0"/>
            </a:br>
            <a:r>
              <a:rPr lang="en-US" sz="4400" i="1" dirty="0"/>
              <a:t>Morality and Morale</a:t>
            </a:r>
            <a:endParaRPr lang="en-US" dirty="0"/>
          </a:p>
        </p:txBody>
      </p:sp>
      <p:sp>
        <p:nvSpPr>
          <p:cNvPr id="3" name="Slide Number Placeholder 2"/>
          <p:cNvSpPr>
            <a:spLocks noGrp="1"/>
          </p:cNvSpPr>
          <p:nvPr>
            <p:ph type="sldNum" sz="quarter" idx="12"/>
          </p:nvPr>
        </p:nvSpPr>
        <p:spPr/>
        <p:txBody>
          <a:bodyPr/>
          <a:lstStyle/>
          <a:p>
            <a:fld id="{DABFE327-10BC-4339-9DB9-23AC51F21B55}" type="slidenum">
              <a:rPr lang="en-SG" smtClean="0"/>
              <a:t>55</a:t>
            </a:fld>
            <a:endParaRPr lang="en-SG"/>
          </a:p>
        </p:txBody>
      </p:sp>
      <p:sp>
        <p:nvSpPr>
          <p:cNvPr id="4" name="Content Placeholder 3"/>
          <p:cNvSpPr>
            <a:spLocks noGrp="1"/>
          </p:cNvSpPr>
          <p:nvPr>
            <p:ph sz="quarter" idx="1"/>
          </p:nvPr>
        </p:nvSpPr>
        <p:spPr>
          <a:xfrm>
            <a:off x="683568" y="2420888"/>
            <a:ext cx="8003232" cy="3816424"/>
          </a:xfrm>
        </p:spPr>
        <p:txBody>
          <a:bodyPr>
            <a:normAutofit lnSpcReduction="10000"/>
          </a:bodyPr>
          <a:lstStyle/>
          <a:p>
            <a:r>
              <a:rPr lang="en-US" sz="3500" dirty="0"/>
              <a:t>The book </a:t>
            </a:r>
            <a:r>
              <a:rPr lang="en-US" sz="3500" i="1" dirty="0"/>
              <a:t>Morality and Morale: A Business Tale</a:t>
            </a:r>
            <a:r>
              <a:rPr lang="en-US" sz="3500" dirty="0"/>
              <a:t>, is available to download at no charge as a PDF. It can be found at these two websites:</a:t>
            </a:r>
          </a:p>
          <a:p>
            <a:r>
              <a:rPr lang="en-US" sz="3500" dirty="0">
                <a:hlinkClick r:id="rId2"/>
              </a:rPr>
              <a:t>www.carlsonkeith.com</a:t>
            </a:r>
            <a:r>
              <a:rPr lang="en-US" sz="3500" dirty="0"/>
              <a:t>, Book Room, Dr. Keith’s Library</a:t>
            </a:r>
          </a:p>
          <a:p>
            <a:r>
              <a:rPr lang="en-US" sz="3500" dirty="0">
                <a:hlinkClick r:id="rId3"/>
              </a:rPr>
              <a:t>www.kentmkeith.com</a:t>
            </a:r>
            <a:r>
              <a:rPr lang="en-US" sz="3500" dirty="0"/>
              <a:t>, The Universal Moral Code </a:t>
            </a:r>
            <a:endParaRPr lang="en-US" sz="37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476672"/>
            <a:ext cx="1152128" cy="1849469"/>
          </a:xfrm>
          <a:prstGeom prst="rect">
            <a:avLst/>
          </a:prstGeom>
        </p:spPr>
      </p:pic>
    </p:spTree>
    <p:extLst>
      <p:ext uri="{BB962C8B-B14F-4D97-AF65-F5344CB8AC3E}">
        <p14:creationId xmlns:p14="http://schemas.microsoft.com/office/powerpoint/2010/main" val="2963582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908720"/>
            <a:ext cx="8075240" cy="1224136"/>
          </a:xfrm>
        </p:spPr>
        <p:txBody>
          <a:bodyPr>
            <a:normAutofit fontScale="90000"/>
          </a:bodyPr>
          <a:lstStyle/>
          <a:p>
            <a:r>
              <a:rPr lang="en-US" sz="4400" dirty="0"/>
              <a:t>Questions</a:t>
            </a:r>
            <a:br>
              <a:rPr lang="en-US" sz="4400" i="1" dirty="0"/>
            </a:br>
            <a:r>
              <a:rPr lang="en-US" sz="4400" i="1" dirty="0"/>
              <a:t>Morality and Morale</a:t>
            </a:r>
            <a:endParaRPr lang="en-US" dirty="0"/>
          </a:p>
        </p:txBody>
      </p:sp>
      <p:sp>
        <p:nvSpPr>
          <p:cNvPr id="3" name="Slide Number Placeholder 2"/>
          <p:cNvSpPr>
            <a:spLocks noGrp="1"/>
          </p:cNvSpPr>
          <p:nvPr>
            <p:ph type="sldNum" sz="quarter" idx="12"/>
          </p:nvPr>
        </p:nvSpPr>
        <p:spPr/>
        <p:txBody>
          <a:bodyPr/>
          <a:lstStyle/>
          <a:p>
            <a:fld id="{DABFE327-10BC-4339-9DB9-23AC51F21B55}" type="slidenum">
              <a:rPr lang="en-SG" smtClean="0"/>
              <a:t>56</a:t>
            </a:fld>
            <a:endParaRPr lang="en-SG"/>
          </a:p>
        </p:txBody>
      </p:sp>
      <p:sp>
        <p:nvSpPr>
          <p:cNvPr id="4" name="Content Placeholder 3"/>
          <p:cNvSpPr>
            <a:spLocks noGrp="1"/>
          </p:cNvSpPr>
          <p:nvPr>
            <p:ph sz="quarter" idx="1"/>
          </p:nvPr>
        </p:nvSpPr>
        <p:spPr>
          <a:xfrm>
            <a:off x="683568" y="2420888"/>
            <a:ext cx="8003232" cy="3816424"/>
          </a:xfrm>
        </p:spPr>
        <p:txBody>
          <a:bodyPr>
            <a:normAutofit fontScale="92500" lnSpcReduction="10000"/>
          </a:bodyPr>
          <a:lstStyle/>
          <a:p>
            <a:r>
              <a:rPr lang="en-US" sz="3500" dirty="0"/>
              <a:t>What is the moral dilemma faced by John?</a:t>
            </a:r>
          </a:p>
          <a:p>
            <a:r>
              <a:rPr lang="en-US" sz="3500" dirty="0"/>
              <a:t>What did he learn from:</a:t>
            </a:r>
          </a:p>
          <a:p>
            <a:pPr lvl="1"/>
            <a:r>
              <a:rPr lang="en-US" sz="3700" dirty="0"/>
              <a:t>Uncle Rick? (Chapter Two)</a:t>
            </a:r>
          </a:p>
          <a:p>
            <a:pPr lvl="1"/>
            <a:r>
              <a:rPr lang="en-US" sz="3700" dirty="0"/>
              <a:t>Lindsay Chang? (Chapter Three)</a:t>
            </a:r>
          </a:p>
          <a:p>
            <a:pPr lvl="1"/>
            <a:r>
              <a:rPr lang="en-US" sz="3700" dirty="0"/>
              <a:t>Art and Ethel </a:t>
            </a:r>
            <a:r>
              <a:rPr lang="en-US" sz="3700" dirty="0" err="1"/>
              <a:t>Duggins</a:t>
            </a:r>
            <a:r>
              <a:rPr lang="en-US" sz="3700" dirty="0"/>
              <a:t>? (Chapter Four)</a:t>
            </a:r>
          </a:p>
          <a:p>
            <a:pPr lvl="1"/>
            <a:r>
              <a:rPr lang="en-US" sz="3700" dirty="0"/>
              <a:t>Bob Hernandez? (Chapter Five)</a:t>
            </a:r>
          </a:p>
          <a:p>
            <a:pPr lvl="1"/>
            <a:r>
              <a:rPr lang="en-US" sz="3700" dirty="0"/>
              <a:t>Aunt Marie? (Chapter Six)</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332656"/>
            <a:ext cx="1152128" cy="184946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889" y="980728"/>
            <a:ext cx="477934" cy="416365"/>
          </a:xfrm>
          <a:prstGeom prst="rect">
            <a:avLst/>
          </a:prstGeom>
        </p:spPr>
      </p:pic>
    </p:spTree>
    <p:extLst>
      <p:ext uri="{BB962C8B-B14F-4D97-AF65-F5344CB8AC3E}">
        <p14:creationId xmlns:p14="http://schemas.microsoft.com/office/powerpoint/2010/main" val="1442868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824" y="1124744"/>
            <a:ext cx="8075240" cy="1224136"/>
          </a:xfrm>
        </p:spPr>
        <p:txBody>
          <a:bodyPr>
            <a:normAutofit fontScale="90000"/>
          </a:bodyPr>
          <a:lstStyle/>
          <a:p>
            <a:r>
              <a:rPr lang="en-US" sz="4400" dirty="0"/>
              <a:t>Questions</a:t>
            </a:r>
            <a:br>
              <a:rPr lang="en-US" sz="4400" i="1" dirty="0"/>
            </a:br>
            <a:r>
              <a:rPr lang="en-US" sz="4400" i="1" dirty="0"/>
              <a:t>Morality and Morale</a:t>
            </a:r>
            <a:endParaRPr lang="en-US" dirty="0"/>
          </a:p>
        </p:txBody>
      </p:sp>
      <p:sp>
        <p:nvSpPr>
          <p:cNvPr id="3" name="Slide Number Placeholder 2"/>
          <p:cNvSpPr>
            <a:spLocks noGrp="1"/>
          </p:cNvSpPr>
          <p:nvPr>
            <p:ph type="sldNum" sz="quarter" idx="12"/>
          </p:nvPr>
        </p:nvSpPr>
        <p:spPr/>
        <p:txBody>
          <a:bodyPr/>
          <a:lstStyle/>
          <a:p>
            <a:fld id="{DABFE327-10BC-4339-9DB9-23AC51F21B55}" type="slidenum">
              <a:rPr lang="en-SG" smtClean="0"/>
              <a:t>57</a:t>
            </a:fld>
            <a:endParaRPr lang="en-SG"/>
          </a:p>
        </p:txBody>
      </p:sp>
      <p:sp>
        <p:nvSpPr>
          <p:cNvPr id="4" name="Content Placeholder 3"/>
          <p:cNvSpPr>
            <a:spLocks noGrp="1"/>
          </p:cNvSpPr>
          <p:nvPr>
            <p:ph sz="quarter" idx="1"/>
          </p:nvPr>
        </p:nvSpPr>
        <p:spPr>
          <a:xfrm>
            <a:off x="683568" y="2785242"/>
            <a:ext cx="7776864" cy="3452070"/>
          </a:xfrm>
        </p:spPr>
        <p:txBody>
          <a:bodyPr>
            <a:normAutofit/>
          </a:bodyPr>
          <a:lstStyle/>
          <a:p>
            <a:r>
              <a:rPr lang="en-US" sz="3400" dirty="0"/>
              <a:t>In addition to the advice John has received from others, what else should he consider? What principles or virtues are relevant?</a:t>
            </a:r>
          </a:p>
          <a:p>
            <a:r>
              <a:rPr lang="en-US" sz="3400" dirty="0"/>
              <a:t>What would you decide to do, if you were John? Why?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834" y="688382"/>
            <a:ext cx="1152128" cy="184946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876" y="1196752"/>
            <a:ext cx="477934" cy="416365"/>
          </a:xfrm>
          <a:prstGeom prst="rect">
            <a:avLst/>
          </a:prstGeom>
        </p:spPr>
      </p:pic>
    </p:spTree>
    <p:extLst>
      <p:ext uri="{BB962C8B-B14F-4D97-AF65-F5344CB8AC3E}">
        <p14:creationId xmlns:p14="http://schemas.microsoft.com/office/powerpoint/2010/main" val="26494685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539552" y="546778"/>
            <a:ext cx="8229600" cy="1440160"/>
          </a:xfrm>
        </p:spPr>
        <p:txBody>
          <a:bodyPr>
            <a:normAutofit fontScale="90000"/>
          </a:bodyPr>
          <a:lstStyle/>
          <a:p>
            <a:pPr algn="l" eaLnBrk="1" hangingPunct="1">
              <a:defRPr/>
            </a:pPr>
            <a:r>
              <a:rPr lang="en-US" sz="4800" dirty="0"/>
              <a:t>	    		</a:t>
            </a:r>
            <a:r>
              <a:rPr lang="en-US" sz="4400" dirty="0"/>
              <a:t>Surveys: Sources 			 	of Meaning at Wor</a:t>
            </a:r>
            <a:r>
              <a:rPr lang="en-US" sz="4800" dirty="0"/>
              <a:t>k	</a:t>
            </a:r>
            <a:endParaRPr lang="en-US" sz="3200" dirty="0"/>
          </a:p>
        </p:txBody>
      </p:sp>
      <p:sp>
        <p:nvSpPr>
          <p:cNvPr id="35844" name="Slide Number Placeholder 3"/>
          <p:cNvSpPr>
            <a:spLocks noGrp="1"/>
          </p:cNvSpPr>
          <p:nvPr>
            <p:ph type="sldNum" sz="quarter" idx="12"/>
          </p:nvPr>
        </p:nvSpPr>
        <p:spPr>
          <a:noFill/>
        </p:spPr>
        <p:txBody>
          <a:bodyPr/>
          <a:lstStyle/>
          <a:p>
            <a:fld id="{C8216DDE-90CE-449B-B5F7-F1809DEF49B9}" type="slidenum">
              <a:rPr lang="en-US" smtClean="0"/>
              <a:pPr/>
              <a:t>58</a:t>
            </a:fld>
            <a:endParaRPr lang="en-US"/>
          </a:p>
        </p:txBody>
      </p:sp>
      <p:sp>
        <p:nvSpPr>
          <p:cNvPr id="82947" name="Rectangle 3"/>
          <p:cNvSpPr>
            <a:spLocks noGrp="1" noChangeArrowheads="1"/>
          </p:cNvSpPr>
          <p:nvPr>
            <p:ph sz="quarter" idx="1"/>
          </p:nvPr>
        </p:nvSpPr>
        <p:spPr>
          <a:xfrm>
            <a:off x="611560" y="2564904"/>
            <a:ext cx="7848872" cy="3649216"/>
          </a:xfrm>
        </p:spPr>
        <p:txBody>
          <a:bodyPr>
            <a:normAutofit fontScale="92500" lnSpcReduction="10000"/>
          </a:bodyPr>
          <a:lstStyle/>
          <a:p>
            <a:pPr eaLnBrk="1" hangingPunct="1">
              <a:defRPr/>
            </a:pPr>
            <a:r>
              <a:rPr lang="en-US" sz="3500" dirty="0"/>
              <a:t>Dr. Keith conducted surveys of hundreds of individuals in the US— teachers, business people, college students, community leaders, Army officers, social workers, nurses</a:t>
            </a:r>
          </a:p>
          <a:p>
            <a:pPr eaLnBrk="1" hangingPunct="1">
              <a:defRPr/>
            </a:pPr>
            <a:r>
              <a:rPr lang="en-US" sz="3500" dirty="0"/>
              <a:t>Participants were asked to rate 34 different potential sources of meaning at work according to which sources were most meaningful to them</a:t>
            </a:r>
            <a:r>
              <a:rPr lang="en-US" sz="4000" dirty="0"/>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548680"/>
            <a:ext cx="2332856" cy="1543573"/>
          </a:xfrm>
          <a:prstGeom prst="rect">
            <a:avLst/>
          </a:prstGeom>
        </p:spPr>
      </p:pic>
    </p:spTree>
    <p:extLst>
      <p:ext uri="{BB962C8B-B14F-4D97-AF65-F5344CB8AC3E}">
        <p14:creationId xmlns:p14="http://schemas.microsoft.com/office/powerpoint/2010/main" val="2393421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686800" cy="838200"/>
          </a:xfrm>
        </p:spPr>
        <p:txBody>
          <a:bodyPr>
            <a:normAutofit/>
          </a:bodyPr>
          <a:lstStyle/>
          <a:p>
            <a:r>
              <a:rPr lang="en-US" dirty="0"/>
              <a:t>   </a:t>
            </a:r>
            <a:r>
              <a:rPr lang="en-US" sz="4000" dirty="0"/>
              <a:t>Survey Results: Meaning at Work</a:t>
            </a:r>
            <a:endParaRPr lang="en-SG" sz="4000" dirty="0"/>
          </a:p>
        </p:txBody>
      </p:sp>
      <p:sp>
        <p:nvSpPr>
          <p:cNvPr id="3" name="Content Placeholder 2"/>
          <p:cNvSpPr>
            <a:spLocks noGrp="1"/>
          </p:cNvSpPr>
          <p:nvPr>
            <p:ph sz="quarter" idx="1"/>
          </p:nvPr>
        </p:nvSpPr>
        <p:spPr>
          <a:xfrm>
            <a:off x="304800" y="1295400"/>
            <a:ext cx="8686800" cy="5157936"/>
          </a:xfrm>
        </p:spPr>
        <p:txBody>
          <a:bodyPr>
            <a:normAutofit/>
          </a:bodyPr>
          <a:lstStyle/>
          <a:p>
            <a:pPr marL="320040" lvl="1" indent="0">
              <a:buNone/>
            </a:pPr>
            <a:r>
              <a:rPr lang="en-US" sz="3200" dirty="0"/>
              <a:t>The highest-rated sources of meaning were:</a:t>
            </a:r>
          </a:p>
          <a:p>
            <a:pPr lvl="1">
              <a:defRPr/>
            </a:pPr>
            <a:r>
              <a:rPr lang="en-US" sz="3200" dirty="0"/>
              <a:t>Always doing my personal best</a:t>
            </a:r>
          </a:p>
          <a:p>
            <a:pPr lvl="1">
              <a:defRPr/>
            </a:pPr>
            <a:r>
              <a:rPr lang="en-US" sz="3200" dirty="0"/>
              <a:t>Supporting my family</a:t>
            </a:r>
          </a:p>
          <a:p>
            <a:pPr lvl="1">
              <a:defRPr/>
            </a:pPr>
            <a:r>
              <a:rPr lang="en-US" sz="3200" dirty="0"/>
              <a:t>Making a difference</a:t>
            </a:r>
            <a:endParaRPr lang="en-SG" sz="3200" dirty="0"/>
          </a:p>
          <a:p>
            <a:pPr lvl="1">
              <a:defRPr/>
            </a:pPr>
            <a:r>
              <a:rPr lang="en-US" sz="3200" dirty="0"/>
              <a:t>Setting a good example</a:t>
            </a:r>
          </a:p>
          <a:p>
            <a:pPr lvl="1">
              <a:defRPr/>
            </a:pPr>
            <a:r>
              <a:rPr lang="en-US" sz="3200" b="1" dirty="0"/>
              <a:t>Living my values</a:t>
            </a:r>
          </a:p>
          <a:p>
            <a:pPr lvl="1">
              <a:defRPr/>
            </a:pPr>
            <a:r>
              <a:rPr lang="en-US" sz="3200" dirty="0"/>
              <a:t>A sense of accomplishment</a:t>
            </a:r>
          </a:p>
          <a:p>
            <a:pPr lvl="1">
              <a:defRPr/>
            </a:pPr>
            <a:r>
              <a:rPr lang="en-US" sz="3200" b="1" dirty="0"/>
              <a:t>Always doing what’s right</a:t>
            </a:r>
          </a:p>
          <a:p>
            <a:pPr lvl="1">
              <a:defRPr/>
            </a:pPr>
            <a:r>
              <a:rPr lang="en-US" sz="3200" dirty="0"/>
              <a:t>Solving problems</a:t>
            </a:r>
            <a:endParaRPr lang="en-SG" sz="3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2564904"/>
            <a:ext cx="2016224" cy="2016224"/>
          </a:xfrm>
          <a:prstGeom prst="rect">
            <a:avLst/>
          </a:prstGeom>
        </p:spPr>
      </p:pic>
      <p:sp>
        <p:nvSpPr>
          <p:cNvPr id="4" name="Slide Number Placeholder 3"/>
          <p:cNvSpPr>
            <a:spLocks noGrp="1"/>
          </p:cNvSpPr>
          <p:nvPr>
            <p:ph type="sldNum" sz="quarter" idx="12"/>
          </p:nvPr>
        </p:nvSpPr>
        <p:spPr/>
        <p:txBody>
          <a:bodyPr/>
          <a:lstStyle/>
          <a:p>
            <a:pPr>
              <a:defRPr/>
            </a:pPr>
            <a:fld id="{46F55E5A-06A1-4024-92E3-E37A303B06C1}" type="slidenum">
              <a:rPr lang="en-US" smtClean="0"/>
              <a:pPr>
                <a:defRPr/>
              </a:pPr>
              <a:t>59</a:t>
            </a:fld>
            <a:endParaRPr lang="en-US"/>
          </a:p>
        </p:txBody>
      </p:sp>
    </p:spTree>
    <p:extLst>
      <p:ext uri="{BB962C8B-B14F-4D97-AF65-F5344CB8AC3E}">
        <p14:creationId xmlns:p14="http://schemas.microsoft.com/office/powerpoint/2010/main" val="2238100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924800" cy="1143000"/>
          </a:xfrm>
        </p:spPr>
        <p:txBody>
          <a:bodyPr>
            <a:normAutofit fontScale="90000"/>
          </a:bodyPr>
          <a:lstStyle/>
          <a:p>
            <a:r>
              <a:rPr lang="en-US" dirty="0"/>
              <a:t> </a:t>
            </a:r>
            <a:r>
              <a:rPr lang="en-US" sz="4400" dirty="0"/>
              <a:t>Northouse </a:t>
            </a:r>
            <a:r>
              <a:rPr lang="en-US" sz="4400" dirty="0">
                <a:solidFill>
                  <a:schemeClr val="bg1">
                    <a:lumMod val="50000"/>
                  </a:schemeClr>
                </a:solidFill>
              </a:rPr>
              <a:t>on the</a:t>
            </a:r>
            <a:br>
              <a:rPr lang="en-US" sz="4400" dirty="0">
                <a:solidFill>
                  <a:schemeClr val="bg1">
                    <a:lumMod val="50000"/>
                  </a:schemeClr>
                </a:solidFill>
              </a:rPr>
            </a:br>
            <a:r>
              <a:rPr lang="en-US" sz="4400" dirty="0">
                <a:solidFill>
                  <a:schemeClr val="bg1">
                    <a:lumMod val="50000"/>
                  </a:schemeClr>
                </a:solidFill>
              </a:rPr>
              <a:t> behaviors of ethical leaders</a:t>
            </a:r>
            <a:endParaRPr lang="en-SG" sz="4400" dirty="0">
              <a:solidFill>
                <a:schemeClr val="bg1">
                  <a:lumMod val="50000"/>
                </a:schemeClr>
              </a:solidFill>
            </a:endParaRPr>
          </a:p>
        </p:txBody>
      </p:sp>
      <p:sp>
        <p:nvSpPr>
          <p:cNvPr id="4" name="Content Placeholder 3"/>
          <p:cNvSpPr>
            <a:spLocks noGrp="1"/>
          </p:cNvSpPr>
          <p:nvPr>
            <p:ph sz="quarter" idx="1"/>
          </p:nvPr>
        </p:nvSpPr>
        <p:spPr>
          <a:xfrm>
            <a:off x="1066800" y="1792674"/>
            <a:ext cx="7543800" cy="4724400"/>
          </a:xfrm>
        </p:spPr>
        <p:txBody>
          <a:bodyPr>
            <a:normAutofit/>
          </a:bodyPr>
          <a:lstStyle/>
          <a:p>
            <a:r>
              <a:rPr lang="en-US" sz="3400" dirty="0"/>
              <a:t>According to Northouse, ethical leaders:</a:t>
            </a:r>
          </a:p>
          <a:p>
            <a:pPr lvl="2"/>
            <a:r>
              <a:rPr lang="en-US" sz="3400" dirty="0"/>
              <a:t>Respect others</a:t>
            </a:r>
          </a:p>
          <a:p>
            <a:pPr lvl="2"/>
            <a:r>
              <a:rPr lang="en-US" sz="3400" dirty="0"/>
              <a:t>Serve others</a:t>
            </a:r>
          </a:p>
          <a:p>
            <a:pPr lvl="2"/>
            <a:r>
              <a:rPr lang="en-US" sz="3400" dirty="0"/>
              <a:t>Show justice</a:t>
            </a:r>
          </a:p>
          <a:p>
            <a:pPr lvl="2"/>
            <a:r>
              <a:rPr lang="en-US" sz="3400" dirty="0"/>
              <a:t>Manifest honesty</a:t>
            </a:r>
          </a:p>
          <a:p>
            <a:pPr lvl="2"/>
            <a:r>
              <a:rPr lang="en-US" sz="3400" dirty="0"/>
              <a:t>Build community</a:t>
            </a:r>
          </a:p>
          <a:p>
            <a:pPr marL="320040" lvl="1" indent="0">
              <a:buNone/>
            </a:pPr>
            <a:endParaRPr lang="en-US" sz="1200" dirty="0"/>
          </a:p>
          <a:p>
            <a:pPr marL="320040" lvl="1" indent="0">
              <a:buNone/>
            </a:pPr>
            <a:r>
              <a:rPr lang="en-US" dirty="0"/>
              <a:t>--Peter G. </a:t>
            </a:r>
            <a:r>
              <a:rPr lang="en-US" dirty="0" err="1"/>
              <a:t>Northouse</a:t>
            </a:r>
            <a:r>
              <a:rPr lang="en-US" dirty="0"/>
              <a:t>, </a:t>
            </a:r>
            <a:r>
              <a:rPr lang="en-US" i="1" dirty="0"/>
              <a:t>Leadership: </a:t>
            </a:r>
          </a:p>
          <a:p>
            <a:pPr marL="320040" lvl="1" indent="0">
              <a:buNone/>
            </a:pPr>
            <a:r>
              <a:rPr lang="en-US" i="1" dirty="0"/>
              <a:t>Theory and Practice </a:t>
            </a:r>
            <a:endParaRPr lang="en-SG"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766" y="4365104"/>
            <a:ext cx="1150565" cy="17258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808" y="2607843"/>
            <a:ext cx="1176991" cy="1642313"/>
          </a:xfrm>
          <a:prstGeom prst="rect">
            <a:avLst/>
          </a:prstGeom>
        </p:spPr>
      </p:pic>
      <p:sp>
        <p:nvSpPr>
          <p:cNvPr id="8" name="Slide Number Placeholder 7"/>
          <p:cNvSpPr>
            <a:spLocks noGrp="1"/>
          </p:cNvSpPr>
          <p:nvPr>
            <p:ph type="sldNum" sz="quarter" idx="12"/>
          </p:nvPr>
        </p:nvSpPr>
        <p:spPr/>
        <p:txBody>
          <a:bodyPr/>
          <a:lstStyle/>
          <a:p>
            <a:fld id="{DABFE327-10BC-4339-9DB9-23AC51F21B55}" type="slidenum">
              <a:rPr lang="en-SG" smtClean="0"/>
              <a:t>6</a:t>
            </a:fld>
            <a:endParaRPr lang="en-SG"/>
          </a:p>
        </p:txBody>
      </p:sp>
    </p:spTree>
    <p:extLst>
      <p:ext uri="{BB962C8B-B14F-4D97-AF65-F5344CB8AC3E}">
        <p14:creationId xmlns:p14="http://schemas.microsoft.com/office/powerpoint/2010/main" val="1321412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0648"/>
            <a:ext cx="8686800" cy="1034752"/>
          </a:xfrm>
        </p:spPr>
        <p:txBody>
          <a:bodyPr>
            <a:normAutofit/>
          </a:bodyPr>
          <a:lstStyle/>
          <a:p>
            <a:r>
              <a:rPr lang="en-US" dirty="0"/>
              <a:t>  Meaning at work</a:t>
            </a:r>
            <a:endParaRPr lang="en-SG" sz="4000" dirty="0"/>
          </a:p>
        </p:txBody>
      </p:sp>
      <p:sp>
        <p:nvSpPr>
          <p:cNvPr id="3" name="Content Placeholder 2"/>
          <p:cNvSpPr>
            <a:spLocks noGrp="1"/>
          </p:cNvSpPr>
          <p:nvPr>
            <p:ph sz="quarter" idx="1"/>
          </p:nvPr>
        </p:nvSpPr>
        <p:spPr>
          <a:xfrm>
            <a:off x="3124200" y="1600200"/>
            <a:ext cx="5316041" cy="4513387"/>
          </a:xfrm>
        </p:spPr>
        <p:txBody>
          <a:bodyPr>
            <a:normAutofit/>
          </a:bodyPr>
          <a:lstStyle/>
          <a:p>
            <a:pPr lvl="1"/>
            <a:r>
              <a:rPr lang="en-US" sz="3200" dirty="0"/>
              <a:t>The world can change, inside and outside your organization</a:t>
            </a:r>
          </a:p>
          <a:p>
            <a:pPr lvl="1"/>
            <a:r>
              <a:rPr lang="en-US" sz="3200" dirty="0"/>
              <a:t>Issues can be unclear, foggy, confusing</a:t>
            </a:r>
          </a:p>
          <a:p>
            <a:pPr lvl="1"/>
            <a:r>
              <a:rPr lang="en-US" sz="3200" dirty="0"/>
              <a:t>Whatever happens, you can still find daily meaning by living your core values and doing what’s right</a:t>
            </a:r>
          </a:p>
          <a:p>
            <a:pPr lvl="1"/>
            <a:endParaRPr lang="en-SG" dirty="0"/>
          </a:p>
        </p:txBody>
      </p:sp>
      <p:sp>
        <p:nvSpPr>
          <p:cNvPr id="5" name="Slide Number Placeholder 4"/>
          <p:cNvSpPr>
            <a:spLocks noGrp="1"/>
          </p:cNvSpPr>
          <p:nvPr>
            <p:ph type="sldNum" sz="quarter" idx="12"/>
          </p:nvPr>
        </p:nvSpPr>
        <p:spPr/>
        <p:txBody>
          <a:bodyPr/>
          <a:lstStyle/>
          <a:p>
            <a:pPr>
              <a:defRPr/>
            </a:pPr>
            <a:fld id="{46F55E5A-06A1-4024-92E3-E37A303B06C1}" type="slidenum">
              <a:rPr lang="en-US" smtClean="0"/>
              <a:pPr>
                <a:defRPr/>
              </a:pPr>
              <a:t>60</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7901" r="5121"/>
          <a:stretch/>
        </p:blipFill>
        <p:spPr>
          <a:xfrm flipH="1">
            <a:off x="838200" y="1600200"/>
            <a:ext cx="2311977" cy="2286000"/>
          </a:xfrm>
          <a:prstGeom prst="rect">
            <a:avLst/>
          </a:prstGeom>
        </p:spPr>
      </p:pic>
    </p:spTree>
    <p:extLst>
      <p:ext uri="{BB962C8B-B14F-4D97-AF65-F5344CB8AC3E}">
        <p14:creationId xmlns:p14="http://schemas.microsoft.com/office/powerpoint/2010/main" val="42880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68313" y="765175"/>
            <a:ext cx="8229600" cy="1655713"/>
          </a:xfrm>
        </p:spPr>
        <p:txBody>
          <a:bodyPr>
            <a:normAutofit/>
          </a:bodyPr>
          <a:lstStyle/>
          <a:p>
            <a:pPr algn="l" eaLnBrk="1" hangingPunct="1"/>
            <a:r>
              <a:rPr lang="en-US" dirty="0"/>
              <a:t>		       Your purpose matters</a:t>
            </a:r>
            <a:endParaRPr lang="en-SG" sz="4000" dirty="0">
              <a:solidFill>
                <a:schemeClr val="bg1">
                  <a:lumMod val="50000"/>
                </a:schemeClr>
              </a:solidFill>
            </a:endParaRPr>
          </a:p>
        </p:txBody>
      </p:sp>
      <p:sp>
        <p:nvSpPr>
          <p:cNvPr id="2" name="Slide Number Placeholder 1"/>
          <p:cNvSpPr>
            <a:spLocks noGrp="1"/>
          </p:cNvSpPr>
          <p:nvPr>
            <p:ph type="sldNum" sz="quarter" idx="12"/>
          </p:nvPr>
        </p:nvSpPr>
        <p:spPr/>
        <p:txBody>
          <a:bodyPr/>
          <a:lstStyle/>
          <a:p>
            <a:pPr>
              <a:defRPr/>
            </a:pPr>
            <a:fld id="{14A3CA2D-BDB0-4F92-96D0-7F0B454EDA02}" type="slidenum">
              <a:rPr lang="en-US" smtClean="0"/>
              <a:pPr>
                <a:defRPr/>
              </a:pPr>
              <a:t>61</a:t>
            </a:fld>
            <a:endParaRPr lang="en-US"/>
          </a:p>
        </p:txBody>
      </p:sp>
      <p:sp>
        <p:nvSpPr>
          <p:cNvPr id="43011" name="Content Placeholder 2"/>
          <p:cNvSpPr>
            <a:spLocks noGrp="1"/>
          </p:cNvSpPr>
          <p:nvPr>
            <p:ph sz="quarter" idx="1"/>
          </p:nvPr>
        </p:nvSpPr>
        <p:spPr>
          <a:xfrm>
            <a:off x="811212" y="2994563"/>
            <a:ext cx="7543801" cy="3409950"/>
          </a:xfrm>
        </p:spPr>
        <p:txBody>
          <a:bodyPr>
            <a:normAutofit lnSpcReduction="10000"/>
          </a:bodyPr>
          <a:lstStyle/>
          <a:p>
            <a:pPr marL="0" indent="0" eaLnBrk="1" hangingPunct="1">
              <a:buFontTx/>
              <a:buNone/>
            </a:pPr>
            <a:r>
              <a:rPr lang="en-US" sz="3400" dirty="0"/>
              <a:t>“A sense of </a:t>
            </a:r>
            <a:r>
              <a:rPr lang="en-US" sz="3400" i="1" dirty="0"/>
              <a:t>meaningfulness</a:t>
            </a:r>
            <a:r>
              <a:rPr lang="en-US" sz="3400" dirty="0"/>
              <a:t> is the opportunity you feel to pursue a worthy task purpose… that you are on a valuable mission, that your purpose matters in the larger scheme of things.”</a:t>
            </a:r>
            <a:endParaRPr lang="en-SG" sz="3400" dirty="0"/>
          </a:p>
          <a:p>
            <a:pPr marL="457200" lvl="1" indent="0" eaLnBrk="1" hangingPunct="1">
              <a:buFontTx/>
              <a:buNone/>
            </a:pPr>
            <a:r>
              <a:rPr lang="en-US" sz="2400" dirty="0"/>
              <a:t>	</a:t>
            </a:r>
            <a:r>
              <a:rPr lang="en-US" sz="2600" dirty="0"/>
              <a:t>--Dr. Kenneth W. Thomas, </a:t>
            </a:r>
            <a:r>
              <a:rPr lang="en-US" sz="2600" i="1" dirty="0"/>
              <a:t>Intrinsic Motivation at Work: 	Building Energy and Commitment</a:t>
            </a:r>
          </a:p>
          <a:p>
            <a:pPr marL="457200" lvl="1" indent="0" eaLnBrk="1" hangingPunct="1">
              <a:buFontTx/>
              <a:buNone/>
            </a:pPr>
            <a:endParaRPr lang="en-SG"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268760"/>
            <a:ext cx="2016224" cy="1510221"/>
          </a:xfrm>
          <a:prstGeom prst="rect">
            <a:avLst/>
          </a:prstGeom>
        </p:spPr>
      </p:pic>
    </p:spTree>
    <p:extLst>
      <p:ext uri="{BB962C8B-B14F-4D97-AF65-F5344CB8AC3E}">
        <p14:creationId xmlns:p14="http://schemas.microsoft.com/office/powerpoint/2010/main" val="1540926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81B7-6B8C-49ED-89F5-28BBE8D131E2}"/>
              </a:ext>
            </a:extLst>
          </p:cNvPr>
          <p:cNvSpPr>
            <a:spLocks noGrp="1"/>
          </p:cNvSpPr>
          <p:nvPr>
            <p:ph type="title"/>
          </p:nvPr>
        </p:nvSpPr>
        <p:spPr>
          <a:xfrm>
            <a:off x="762000" y="613568"/>
            <a:ext cx="7772400" cy="1477962"/>
          </a:xfrm>
        </p:spPr>
        <p:txBody>
          <a:bodyPr>
            <a:normAutofit/>
          </a:bodyPr>
          <a:lstStyle/>
          <a:p>
            <a:r>
              <a:rPr lang="en-US" dirty="0"/>
              <a:t>	      Intrinsic motivation</a:t>
            </a:r>
            <a:br>
              <a:rPr lang="en-US" dirty="0"/>
            </a:br>
            <a:r>
              <a:rPr lang="en-US" dirty="0"/>
              <a:t>	      at work</a:t>
            </a:r>
          </a:p>
        </p:txBody>
      </p:sp>
      <p:sp>
        <p:nvSpPr>
          <p:cNvPr id="3" name="Slide Number Placeholder 2">
            <a:extLst>
              <a:ext uri="{FF2B5EF4-FFF2-40B4-BE49-F238E27FC236}">
                <a16:creationId xmlns:a16="http://schemas.microsoft.com/office/drawing/2014/main" id="{DD0826A0-88FC-4109-90C1-3D5A96000809}"/>
              </a:ext>
            </a:extLst>
          </p:cNvPr>
          <p:cNvSpPr>
            <a:spLocks noGrp="1"/>
          </p:cNvSpPr>
          <p:nvPr>
            <p:ph type="sldNum" sz="quarter" idx="12"/>
          </p:nvPr>
        </p:nvSpPr>
        <p:spPr/>
        <p:txBody>
          <a:bodyPr/>
          <a:lstStyle/>
          <a:p>
            <a:pPr>
              <a:defRPr/>
            </a:pPr>
            <a:fld id="{7FDDF30F-97E8-40B6-B0A3-C24EFC9EA040}" type="slidenum">
              <a:rPr lang="en-US" smtClean="0"/>
              <a:pPr>
                <a:defRPr/>
              </a:pPr>
              <a:t>62</a:t>
            </a:fld>
            <a:endParaRPr lang="en-US"/>
          </a:p>
        </p:txBody>
      </p:sp>
      <p:sp>
        <p:nvSpPr>
          <p:cNvPr id="4" name="Content Placeholder 3">
            <a:extLst>
              <a:ext uri="{FF2B5EF4-FFF2-40B4-BE49-F238E27FC236}">
                <a16:creationId xmlns:a16="http://schemas.microsoft.com/office/drawing/2014/main" id="{903C7B71-A005-4E7E-B716-CC7C36DCA97B}"/>
              </a:ext>
            </a:extLst>
          </p:cNvPr>
          <p:cNvSpPr>
            <a:spLocks noGrp="1"/>
          </p:cNvSpPr>
          <p:nvPr>
            <p:ph sz="quarter" idx="1"/>
          </p:nvPr>
        </p:nvSpPr>
        <p:spPr>
          <a:xfrm>
            <a:off x="762000" y="2667000"/>
            <a:ext cx="7924800" cy="3352800"/>
          </a:xfrm>
        </p:spPr>
        <p:txBody>
          <a:bodyPr>
            <a:normAutofit/>
          </a:bodyPr>
          <a:lstStyle/>
          <a:p>
            <a:r>
              <a:rPr lang="en-US" sz="3400" dirty="0"/>
              <a:t>Dr. Kenneth W. Thomas and his colleagues studied intrinsic motivation at work</a:t>
            </a:r>
          </a:p>
          <a:p>
            <a:r>
              <a:rPr lang="en-US" sz="3400" dirty="0"/>
              <a:t>They concluded that meaning is an important intrinsic motivator</a:t>
            </a:r>
          </a:p>
          <a:p>
            <a:r>
              <a:rPr lang="en-US" sz="3400" dirty="0"/>
              <a:t>There are many benefits to intrinsic motivation</a:t>
            </a:r>
          </a:p>
          <a:p>
            <a:pPr marL="0" indent="0">
              <a:buNone/>
            </a:pPr>
            <a:endParaRPr lang="en-US" sz="3200" dirty="0"/>
          </a:p>
        </p:txBody>
      </p:sp>
      <p:pic>
        <p:nvPicPr>
          <p:cNvPr id="6" name="Picture 5">
            <a:extLst>
              <a:ext uri="{FF2B5EF4-FFF2-40B4-BE49-F238E27FC236}">
                <a16:creationId xmlns:a16="http://schemas.microsoft.com/office/drawing/2014/main" id="{747F5ABD-0B03-42EC-82AD-FD48AC485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24027"/>
            <a:ext cx="1235779" cy="1857045"/>
          </a:xfrm>
          <a:prstGeom prst="rect">
            <a:avLst/>
          </a:prstGeom>
        </p:spPr>
      </p:pic>
      <p:pic>
        <p:nvPicPr>
          <p:cNvPr id="7" name="Picture 1">
            <a:extLst>
              <a:ext uri="{FF2B5EF4-FFF2-40B4-BE49-F238E27FC236}">
                <a16:creationId xmlns:a16="http://schemas.microsoft.com/office/drawing/2014/main" id="{07DD1DFD-16A4-4132-967A-CDC90F1BFF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57200"/>
            <a:ext cx="136152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8077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571499"/>
            <a:ext cx="8229600" cy="1482725"/>
          </a:xfrm>
        </p:spPr>
        <p:txBody>
          <a:bodyPr>
            <a:normAutofit/>
          </a:bodyPr>
          <a:lstStyle/>
          <a:p>
            <a:pPr algn="l"/>
            <a:r>
              <a:rPr lang="en-US" dirty="0"/>
              <a:t>			  </a:t>
            </a:r>
            <a:r>
              <a:rPr lang="en-US" dirty="0">
                <a:solidFill>
                  <a:schemeClr val="bg1">
                    <a:lumMod val="50000"/>
                  </a:schemeClr>
                </a:solidFill>
              </a:rPr>
              <a:t>Benefits of i</a:t>
            </a:r>
            <a:r>
              <a:rPr lang="en-US" sz="4000" dirty="0">
                <a:solidFill>
                  <a:schemeClr val="bg1">
                    <a:lumMod val="50000"/>
                  </a:schemeClr>
                </a:solidFill>
              </a:rPr>
              <a:t>ntrinsic</a:t>
            </a:r>
            <a:br>
              <a:rPr lang="en-US" sz="4000" dirty="0">
                <a:solidFill>
                  <a:schemeClr val="bg1">
                    <a:lumMod val="50000"/>
                  </a:schemeClr>
                </a:solidFill>
              </a:rPr>
            </a:br>
            <a:r>
              <a:rPr lang="en-US" sz="4000" dirty="0">
                <a:solidFill>
                  <a:schemeClr val="bg1">
                    <a:lumMod val="50000"/>
                  </a:schemeClr>
                </a:solidFill>
              </a:rPr>
              <a:t>			  motivation at work</a:t>
            </a:r>
            <a:endParaRPr lang="en-SG" sz="4000" dirty="0">
              <a:solidFill>
                <a:schemeClr val="bg1">
                  <a:lumMod val="50000"/>
                </a:schemeClr>
              </a:solidFill>
            </a:endParaRPr>
          </a:p>
        </p:txBody>
      </p:sp>
      <p:sp>
        <p:nvSpPr>
          <p:cNvPr id="4" name="Slide Number Placeholder 3"/>
          <p:cNvSpPr>
            <a:spLocks noGrp="1"/>
          </p:cNvSpPr>
          <p:nvPr>
            <p:ph type="sldNum" sz="quarter" idx="12"/>
          </p:nvPr>
        </p:nvSpPr>
        <p:spPr/>
        <p:txBody>
          <a:bodyPr/>
          <a:lstStyle/>
          <a:p>
            <a:pPr>
              <a:defRPr/>
            </a:pPr>
            <a:fld id="{98333BD1-209B-412B-B4C3-6D6DAB2ACBC1}" type="slidenum">
              <a:rPr lang="en-US" smtClean="0"/>
              <a:pPr>
                <a:defRPr/>
              </a:pPr>
              <a:t>63</a:t>
            </a:fld>
            <a:endParaRPr lang="en-US"/>
          </a:p>
        </p:txBody>
      </p:sp>
      <p:sp>
        <p:nvSpPr>
          <p:cNvPr id="40963" name="Content Placeholder 2"/>
          <p:cNvSpPr>
            <a:spLocks noGrp="1"/>
          </p:cNvSpPr>
          <p:nvPr>
            <p:ph sz="quarter" idx="1"/>
          </p:nvPr>
        </p:nvSpPr>
        <p:spPr>
          <a:xfrm>
            <a:off x="755576" y="2433588"/>
            <a:ext cx="8088313" cy="3776712"/>
          </a:xfrm>
        </p:spPr>
        <p:txBody>
          <a:bodyPr/>
          <a:lstStyle/>
          <a:p>
            <a:pPr marL="0" lvl="1" indent="0">
              <a:buFontTx/>
              <a:buNone/>
            </a:pPr>
            <a:r>
              <a:rPr lang="en-US" sz="3400" dirty="0"/>
              <a:t>“Studies show that the intrinsic rewards are consistently related to job satisfaction and to performance. These findings hold across types of organizations and for managers as well as workers.”</a:t>
            </a:r>
          </a:p>
          <a:p>
            <a:pPr marL="400050" lvl="2" indent="0">
              <a:buFontTx/>
              <a:buNone/>
            </a:pPr>
            <a:r>
              <a:rPr lang="en-US" sz="2600" dirty="0"/>
              <a:t>--Dr. Kenneth W. Thomas, </a:t>
            </a:r>
            <a:r>
              <a:rPr lang="en-US" sz="2600" i="1" dirty="0"/>
              <a:t>Intrinsic Motivation at Work: Building Energy and Commitment</a:t>
            </a:r>
          </a:p>
          <a:p>
            <a:endParaRPr lang="en-SG" dirty="0"/>
          </a:p>
        </p:txBody>
      </p:sp>
      <p:pic>
        <p:nvPicPr>
          <p:cNvPr id="4096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98473"/>
            <a:ext cx="24479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088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23850" y="1052736"/>
            <a:ext cx="8229600" cy="1368153"/>
          </a:xfrm>
        </p:spPr>
        <p:txBody>
          <a:bodyPr>
            <a:normAutofit/>
          </a:bodyPr>
          <a:lstStyle/>
          <a:p>
            <a:pPr algn="l"/>
            <a:r>
              <a:rPr lang="en-US" dirty="0"/>
              <a:t>		           </a:t>
            </a:r>
            <a:r>
              <a:rPr lang="en-US" dirty="0">
                <a:solidFill>
                  <a:schemeClr val="tx1">
                    <a:lumMod val="50000"/>
                    <a:lumOff val="50000"/>
                  </a:schemeClr>
                </a:solidFill>
              </a:rPr>
              <a:t>Benefits of </a:t>
            </a:r>
            <a:r>
              <a:rPr lang="en-US" dirty="0">
                <a:solidFill>
                  <a:schemeClr val="bg1">
                    <a:lumMod val="50000"/>
                  </a:schemeClr>
                </a:solidFill>
              </a:rPr>
              <a:t>i</a:t>
            </a:r>
            <a:r>
              <a:rPr lang="en-US" sz="4000" dirty="0">
                <a:solidFill>
                  <a:schemeClr val="bg1">
                    <a:lumMod val="50000"/>
                  </a:schemeClr>
                </a:solidFill>
              </a:rPr>
              <a:t>ntrinsic</a:t>
            </a:r>
            <a:br>
              <a:rPr lang="en-US" sz="4000" dirty="0">
                <a:solidFill>
                  <a:schemeClr val="bg1">
                    <a:lumMod val="50000"/>
                  </a:schemeClr>
                </a:solidFill>
              </a:rPr>
            </a:br>
            <a:r>
              <a:rPr lang="en-US" sz="4000" dirty="0">
                <a:solidFill>
                  <a:schemeClr val="bg1">
                    <a:lumMod val="50000"/>
                  </a:schemeClr>
                </a:solidFill>
              </a:rPr>
              <a:t>		           motivation at work</a:t>
            </a:r>
            <a:endParaRPr lang="en-SG" sz="4000" dirty="0">
              <a:solidFill>
                <a:schemeClr val="bg1">
                  <a:lumMod val="50000"/>
                </a:schemeClr>
              </a:solidFill>
            </a:endParaRPr>
          </a:p>
        </p:txBody>
      </p:sp>
      <p:sp>
        <p:nvSpPr>
          <p:cNvPr id="4" name="Slide Number Placeholder 3"/>
          <p:cNvSpPr>
            <a:spLocks noGrp="1"/>
          </p:cNvSpPr>
          <p:nvPr>
            <p:ph type="sldNum" sz="quarter" idx="12"/>
          </p:nvPr>
        </p:nvSpPr>
        <p:spPr/>
        <p:txBody>
          <a:bodyPr/>
          <a:lstStyle/>
          <a:p>
            <a:pPr>
              <a:defRPr/>
            </a:pPr>
            <a:fld id="{A582225D-8357-41B2-BCD6-68A42317E308}" type="slidenum">
              <a:rPr lang="en-US" smtClean="0"/>
              <a:pPr>
                <a:defRPr/>
              </a:pPr>
              <a:t>64</a:t>
            </a:fld>
            <a:endParaRPr lang="en-US"/>
          </a:p>
        </p:txBody>
      </p:sp>
      <p:sp>
        <p:nvSpPr>
          <p:cNvPr id="41987" name="Content Placeholder 2"/>
          <p:cNvSpPr>
            <a:spLocks noGrp="1"/>
          </p:cNvSpPr>
          <p:nvPr>
            <p:ph sz="quarter" idx="1"/>
          </p:nvPr>
        </p:nvSpPr>
        <p:spPr>
          <a:xfrm>
            <a:off x="827584" y="2758789"/>
            <a:ext cx="7848873" cy="3455988"/>
          </a:xfrm>
        </p:spPr>
        <p:txBody>
          <a:bodyPr/>
          <a:lstStyle/>
          <a:p>
            <a:pPr marL="0" indent="0">
              <a:buFontTx/>
              <a:buNone/>
            </a:pPr>
            <a:r>
              <a:rPr lang="en-US" sz="3400" dirty="0"/>
              <a:t>“Studies have also shown that the intrinsic rewards are related to innovativeness, commitment to the organization, and reduced stress.”</a:t>
            </a:r>
          </a:p>
          <a:p>
            <a:pPr marL="0" lvl="2" indent="0">
              <a:buFontTx/>
              <a:buNone/>
            </a:pPr>
            <a:r>
              <a:rPr lang="en-US" sz="2600" dirty="0"/>
              <a:t>      	--Dr. Kenneth W. Thomas, </a:t>
            </a:r>
            <a:r>
              <a:rPr lang="en-US" sz="2600" i="1" dirty="0"/>
              <a:t>Intrinsic Motivation at Work:   	Building Energy and Commitment</a:t>
            </a:r>
          </a:p>
          <a:p>
            <a:pPr marL="0" indent="0">
              <a:buFontTx/>
              <a:buNone/>
            </a:pPr>
            <a:endParaRPr lang="en-SG" sz="3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90600"/>
            <a:ext cx="2357563" cy="1568851"/>
          </a:xfrm>
          <a:prstGeom prst="rect">
            <a:avLst/>
          </a:prstGeom>
        </p:spPr>
      </p:pic>
    </p:spTree>
    <p:extLst>
      <p:ext uri="{BB962C8B-B14F-4D97-AF65-F5344CB8AC3E}">
        <p14:creationId xmlns:p14="http://schemas.microsoft.com/office/powerpoint/2010/main" val="961399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48680"/>
            <a:ext cx="7772400" cy="1143000"/>
          </a:xfrm>
        </p:spPr>
        <p:txBody>
          <a:bodyPr/>
          <a:lstStyle/>
          <a:p>
            <a:r>
              <a:rPr lang="en-US" dirty="0"/>
              <a:t>Moral energy</a:t>
            </a:r>
          </a:p>
        </p:txBody>
      </p:sp>
      <p:sp>
        <p:nvSpPr>
          <p:cNvPr id="3" name="Slide Number Placeholder 2"/>
          <p:cNvSpPr>
            <a:spLocks noGrp="1"/>
          </p:cNvSpPr>
          <p:nvPr>
            <p:ph type="sldNum" sz="quarter" idx="12"/>
          </p:nvPr>
        </p:nvSpPr>
        <p:spPr/>
        <p:txBody>
          <a:bodyPr/>
          <a:lstStyle/>
          <a:p>
            <a:fld id="{DABFE327-10BC-4339-9DB9-23AC51F21B55}" type="slidenum">
              <a:rPr lang="en-SG" smtClean="0"/>
              <a:t>65</a:t>
            </a:fld>
            <a:endParaRPr lang="en-SG"/>
          </a:p>
        </p:txBody>
      </p:sp>
      <p:sp>
        <p:nvSpPr>
          <p:cNvPr id="4" name="Content Placeholder 3"/>
          <p:cNvSpPr>
            <a:spLocks noGrp="1"/>
          </p:cNvSpPr>
          <p:nvPr>
            <p:ph sz="quarter" idx="1"/>
          </p:nvPr>
        </p:nvSpPr>
        <p:spPr>
          <a:xfrm>
            <a:off x="914400" y="2276872"/>
            <a:ext cx="7772400" cy="3742928"/>
          </a:xfrm>
        </p:spPr>
        <p:txBody>
          <a:bodyPr>
            <a:normAutofit/>
          </a:bodyPr>
          <a:lstStyle/>
          <a:p>
            <a:r>
              <a:rPr lang="en-US" sz="3500" dirty="0"/>
              <a:t>Living your values and doing what’s right can give your work meaning, and that meaning can be an intrinsic motivator that supports your performance at high levels</a:t>
            </a:r>
          </a:p>
          <a:p>
            <a:r>
              <a:rPr lang="en-US" sz="3500" dirty="0"/>
              <a:t>Living your values and doing what’s right can give you a kind of </a:t>
            </a:r>
            <a:r>
              <a:rPr lang="en-US" sz="3500" i="1" dirty="0"/>
              <a:t>moral energy</a:t>
            </a:r>
          </a:p>
          <a:p>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763" y="316613"/>
            <a:ext cx="1152128" cy="1849469"/>
          </a:xfrm>
          <a:prstGeom prst="rect">
            <a:avLst/>
          </a:prstGeom>
        </p:spPr>
      </p:pic>
    </p:spTree>
    <p:extLst>
      <p:ext uri="{BB962C8B-B14F-4D97-AF65-F5344CB8AC3E}">
        <p14:creationId xmlns:p14="http://schemas.microsoft.com/office/powerpoint/2010/main" val="26410751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sp>
        <p:nvSpPr>
          <p:cNvPr id="6" name="Slide Number Placeholder 5"/>
          <p:cNvSpPr>
            <a:spLocks noGrp="1"/>
          </p:cNvSpPr>
          <p:nvPr>
            <p:ph type="sldNum" sz="quarter" idx="12"/>
          </p:nvPr>
        </p:nvSpPr>
        <p:spPr/>
        <p:txBody>
          <a:bodyPr/>
          <a:lstStyle/>
          <a:p>
            <a:fld id="{DABFE327-10BC-4339-9DB9-23AC51F21B55}" type="slidenum">
              <a:rPr lang="en-SG" smtClean="0"/>
              <a:t>66</a:t>
            </a:fld>
            <a:endParaRPr lang="en-SG"/>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2257172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3" name="Content Placeholder 2"/>
          <p:cNvSpPr>
            <a:spLocks noGrp="1"/>
          </p:cNvSpPr>
          <p:nvPr>
            <p:ph sz="quarter" idx="1"/>
          </p:nvPr>
        </p:nvSpPr>
        <p:spPr>
          <a:xfrm>
            <a:off x="492758" y="3861048"/>
            <a:ext cx="8147248" cy="1798712"/>
          </a:xfrm>
        </p:spPr>
        <p:txBody>
          <a:bodyPr>
            <a:normAutofit fontScale="92500" lnSpcReduction="10000"/>
          </a:bodyPr>
          <a:lstStyle/>
          <a:p>
            <a:pPr marL="0" indent="0" algn="ctr">
              <a:buNone/>
            </a:pPr>
            <a:r>
              <a:rPr lang="en-US" sz="6000" dirty="0"/>
              <a:t>Ethical Breakdowns</a:t>
            </a:r>
          </a:p>
          <a:p>
            <a:pPr marL="0" indent="0" algn="ctr">
              <a:buNone/>
            </a:pPr>
            <a:r>
              <a:rPr lang="en-US" sz="6000" dirty="0"/>
              <a:t>and Successes</a:t>
            </a:r>
          </a:p>
          <a:p>
            <a:pPr marL="0" indent="0" algn="ctr">
              <a:buNone/>
            </a:pPr>
            <a:endParaRPr lang="en-SG" sz="5400" dirty="0"/>
          </a:p>
        </p:txBody>
      </p:sp>
      <p:sp>
        <p:nvSpPr>
          <p:cNvPr id="5" name="Slide Number Placeholder 4"/>
          <p:cNvSpPr>
            <a:spLocks noGrp="1"/>
          </p:cNvSpPr>
          <p:nvPr>
            <p:ph type="sldNum" sz="quarter" idx="12"/>
          </p:nvPr>
        </p:nvSpPr>
        <p:spPr/>
        <p:txBody>
          <a:bodyPr/>
          <a:lstStyle/>
          <a:p>
            <a:fld id="{DABFE327-10BC-4339-9DB9-23AC51F21B55}" type="slidenum">
              <a:rPr lang="en-SG" smtClean="0"/>
              <a:t>67</a:t>
            </a:fld>
            <a:endParaRPr lang="en-SG"/>
          </a:p>
        </p:txBody>
      </p:sp>
      <p:graphicFrame>
        <p:nvGraphicFramePr>
          <p:cNvPr id="4" name="Object 3">
            <a:extLst>
              <a:ext uri="{FF2B5EF4-FFF2-40B4-BE49-F238E27FC236}">
                <a16:creationId xmlns:a16="http://schemas.microsoft.com/office/drawing/2014/main" id="{D9D5E2A9-A4F9-4571-8DCC-B92C571035CE}"/>
              </a:ext>
            </a:extLst>
          </p:cNvPr>
          <p:cNvGraphicFramePr>
            <a:graphicFrameLocks noChangeAspect="1"/>
          </p:cNvGraphicFramePr>
          <p:nvPr>
            <p:extLst>
              <p:ext uri="{D42A27DB-BD31-4B8C-83A1-F6EECF244321}">
                <p14:modId xmlns:p14="http://schemas.microsoft.com/office/powerpoint/2010/main" val="2055187161"/>
              </p:ext>
            </p:extLst>
          </p:nvPr>
        </p:nvGraphicFramePr>
        <p:xfrm>
          <a:off x="3364917" y="1606167"/>
          <a:ext cx="2402929" cy="1856808"/>
        </p:xfrm>
        <a:graphic>
          <a:graphicData uri="http://schemas.openxmlformats.org/presentationml/2006/ole">
            <mc:AlternateContent xmlns:mc="http://schemas.openxmlformats.org/markup-compatibility/2006">
              <mc:Choice xmlns:v="urn:schemas-microsoft-com:vml" Requires="v">
                <p:oleObj spid="_x0000_s16639" name="Acrobat Document" r:id="rId3" imgW="7543519" imgH="5829300" progId="AcroExch.Document.DC">
                  <p:embed/>
                </p:oleObj>
              </mc:Choice>
              <mc:Fallback>
                <p:oleObj name="Acrobat Document" r:id="rId3" imgW="7543519" imgH="5829300" progId="AcroExch.Document.DC">
                  <p:embed/>
                  <p:pic>
                    <p:nvPicPr>
                      <p:cNvPr id="4" name="Object 3">
                        <a:extLst>
                          <a:ext uri="{FF2B5EF4-FFF2-40B4-BE49-F238E27FC236}">
                            <a16:creationId xmlns:a16="http://schemas.microsoft.com/office/drawing/2014/main" id="{7A94C937-CD87-4571-9E54-BDD86122D49E}"/>
                          </a:ext>
                        </a:extLst>
                      </p:cNvPr>
                      <p:cNvPicPr/>
                      <p:nvPr/>
                    </p:nvPicPr>
                    <p:blipFill>
                      <a:blip r:embed="rId4"/>
                      <a:stretch>
                        <a:fillRect/>
                      </a:stretch>
                    </p:blipFill>
                    <p:spPr>
                      <a:xfrm>
                        <a:off x="3364917" y="1606167"/>
                        <a:ext cx="2402929" cy="1856808"/>
                      </a:xfrm>
                      <a:prstGeom prst="rect">
                        <a:avLst/>
                      </a:prstGeom>
                    </p:spPr>
                  </p:pic>
                </p:oleObj>
              </mc:Fallback>
            </mc:AlternateContent>
          </a:graphicData>
        </a:graphic>
      </p:graphicFrame>
    </p:spTree>
    <p:extLst>
      <p:ext uri="{BB962C8B-B14F-4D97-AF65-F5344CB8AC3E}">
        <p14:creationId xmlns:p14="http://schemas.microsoft.com/office/powerpoint/2010/main" val="32147052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548680"/>
            <a:ext cx="7772400" cy="1531640"/>
          </a:xfrm>
        </p:spPr>
        <p:txBody>
          <a:bodyPr>
            <a:normAutofit fontScale="90000"/>
          </a:bodyPr>
          <a:lstStyle/>
          <a:p>
            <a:r>
              <a:rPr lang="en-US" sz="4400" dirty="0"/>
              <a:t>Ethical Breakdowns</a:t>
            </a:r>
            <a:br>
              <a:rPr lang="en-US" dirty="0"/>
            </a:br>
            <a:r>
              <a:rPr lang="en-US" sz="3600" dirty="0"/>
              <a:t>Max H. </a:t>
            </a:r>
            <a:r>
              <a:rPr lang="en-US" sz="3600" dirty="0" err="1"/>
              <a:t>Bazerman</a:t>
            </a:r>
            <a:r>
              <a:rPr lang="en-US" sz="3600" dirty="0"/>
              <a:t> and Ann E. </a:t>
            </a:r>
            <a:r>
              <a:rPr lang="en-US" sz="3600" dirty="0" err="1"/>
              <a:t>Tenbrunsel</a:t>
            </a:r>
            <a:br>
              <a:rPr lang="en-US" sz="3100" dirty="0"/>
            </a:br>
            <a:r>
              <a:rPr lang="en-US" sz="3100" i="1" dirty="0"/>
              <a:t>Harvard Business Review – April 2011</a:t>
            </a:r>
            <a:endParaRPr lang="en-SG" sz="3100" i="1"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68</a:t>
            </a:fld>
            <a:endParaRPr lang="en-US"/>
          </a:p>
        </p:txBody>
      </p:sp>
      <p:sp>
        <p:nvSpPr>
          <p:cNvPr id="4" name="Content Placeholder 3"/>
          <p:cNvSpPr>
            <a:spLocks noGrp="1"/>
          </p:cNvSpPr>
          <p:nvPr>
            <p:ph sz="quarter" idx="1"/>
          </p:nvPr>
        </p:nvSpPr>
        <p:spPr>
          <a:xfrm>
            <a:off x="838200" y="2204864"/>
            <a:ext cx="5181600" cy="3967336"/>
          </a:xfrm>
        </p:spPr>
        <p:txBody>
          <a:bodyPr>
            <a:noAutofit/>
          </a:bodyPr>
          <a:lstStyle/>
          <a:p>
            <a:r>
              <a:rPr lang="en-US" sz="3200" dirty="0"/>
              <a:t>Corporate corruption is widespread</a:t>
            </a:r>
          </a:p>
          <a:p>
            <a:r>
              <a:rPr lang="en-US" sz="3200" dirty="0"/>
              <a:t>Employees bend or break ethics rules because those in charge are blind to unethical behavior and may even unknowingly encourage it</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99" t="6965" r="2379" b="7264"/>
          <a:stretch/>
        </p:blipFill>
        <p:spPr>
          <a:xfrm>
            <a:off x="6248400" y="2971800"/>
            <a:ext cx="2298276" cy="2871181"/>
          </a:xfrm>
          <a:prstGeom prst="rect">
            <a:avLst/>
          </a:prstGeom>
        </p:spPr>
      </p:pic>
    </p:spTree>
    <p:extLst>
      <p:ext uri="{BB962C8B-B14F-4D97-AF65-F5344CB8AC3E}">
        <p14:creationId xmlns:p14="http://schemas.microsoft.com/office/powerpoint/2010/main" val="4028076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772400" cy="1143000"/>
          </a:xfrm>
        </p:spPr>
        <p:txBody>
          <a:bodyPr>
            <a:normAutofit fontScale="90000"/>
          </a:bodyPr>
          <a:lstStyle/>
          <a:p>
            <a:r>
              <a:rPr lang="en-US" dirty="0"/>
              <a:t>Five Barriers to</a:t>
            </a:r>
            <a:br>
              <a:rPr lang="en-US" dirty="0"/>
            </a:br>
            <a:r>
              <a:rPr lang="en-US" dirty="0"/>
              <a:t>an Ethical Organization</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69</a:t>
            </a:fld>
            <a:endParaRPr lang="en-US"/>
          </a:p>
        </p:txBody>
      </p:sp>
      <p:sp>
        <p:nvSpPr>
          <p:cNvPr id="4" name="Content Placeholder 3"/>
          <p:cNvSpPr>
            <a:spLocks noGrp="1"/>
          </p:cNvSpPr>
          <p:nvPr>
            <p:ph sz="quarter" idx="1"/>
          </p:nvPr>
        </p:nvSpPr>
        <p:spPr>
          <a:xfrm>
            <a:off x="838200" y="2286000"/>
            <a:ext cx="5334000" cy="3505200"/>
          </a:xfrm>
        </p:spPr>
        <p:txBody>
          <a:bodyPr>
            <a:normAutofit/>
          </a:bodyPr>
          <a:lstStyle/>
          <a:p>
            <a:r>
              <a:rPr lang="en-US" sz="3600" dirty="0"/>
              <a:t>Ill-conceived goals</a:t>
            </a:r>
          </a:p>
          <a:p>
            <a:r>
              <a:rPr lang="en-US" sz="3600" dirty="0"/>
              <a:t>Motivated blindness</a:t>
            </a:r>
          </a:p>
          <a:p>
            <a:r>
              <a:rPr lang="en-US" sz="3600" dirty="0"/>
              <a:t>Indirect blindness</a:t>
            </a:r>
          </a:p>
          <a:p>
            <a:r>
              <a:rPr lang="en-US" sz="3600" dirty="0"/>
              <a:t>The slippery slope</a:t>
            </a:r>
          </a:p>
          <a:p>
            <a:r>
              <a:rPr lang="en-US" sz="3600" dirty="0"/>
              <a:t>Overvaluing outcomes</a:t>
            </a:r>
            <a:endParaRPr lang="en-SG" sz="36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99" t="6965" r="2379" b="7264"/>
          <a:stretch/>
        </p:blipFill>
        <p:spPr>
          <a:xfrm>
            <a:off x="5724128" y="2420888"/>
            <a:ext cx="2227275" cy="2782481"/>
          </a:xfrm>
          <a:prstGeom prst="rect">
            <a:avLst/>
          </a:prstGeom>
        </p:spPr>
      </p:pic>
    </p:spTree>
    <p:extLst>
      <p:ext uri="{BB962C8B-B14F-4D97-AF65-F5344CB8AC3E}">
        <p14:creationId xmlns:p14="http://schemas.microsoft.com/office/powerpoint/2010/main" val="2694657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143000"/>
          </a:xfrm>
        </p:spPr>
        <p:txBody>
          <a:bodyPr>
            <a:normAutofit/>
          </a:bodyPr>
          <a:lstStyle/>
          <a:p>
            <a:r>
              <a:rPr lang="en-US" dirty="0"/>
              <a:t>Admired leaders</a:t>
            </a:r>
            <a:endParaRPr lang="en-SG" dirty="0"/>
          </a:p>
        </p:txBody>
      </p:sp>
      <p:sp>
        <p:nvSpPr>
          <p:cNvPr id="4" name="Content Placeholder 3"/>
          <p:cNvSpPr>
            <a:spLocks noGrp="1"/>
          </p:cNvSpPr>
          <p:nvPr>
            <p:ph sz="quarter" idx="1"/>
          </p:nvPr>
        </p:nvSpPr>
        <p:spPr>
          <a:xfrm>
            <a:off x="609600" y="1524000"/>
            <a:ext cx="6338664" cy="4953000"/>
          </a:xfrm>
        </p:spPr>
        <p:txBody>
          <a:bodyPr>
            <a:normAutofit/>
          </a:bodyPr>
          <a:lstStyle/>
          <a:p>
            <a:r>
              <a:rPr lang="en-US" sz="3200" dirty="0"/>
              <a:t>Leadership experts James </a:t>
            </a:r>
            <a:r>
              <a:rPr lang="en-US" sz="3200" dirty="0" err="1"/>
              <a:t>Kouzes</a:t>
            </a:r>
            <a:r>
              <a:rPr lang="en-US" sz="3200" dirty="0"/>
              <a:t> and Barry Posner asked 75,000 people around the world what they look for and admire in a leader</a:t>
            </a:r>
          </a:p>
          <a:p>
            <a:r>
              <a:rPr lang="en-US" sz="3200" dirty="0"/>
              <a:t>The top-ranked characteristic over a twenty-year period was “honesty.”</a:t>
            </a:r>
          </a:p>
          <a:p>
            <a:r>
              <a:rPr lang="en-US" sz="3200" dirty="0"/>
              <a:t>People want to follow someone who is truthful, ethical, and principled.</a:t>
            </a:r>
            <a:endParaRPr lang="en-SG" sz="3200" dirty="0"/>
          </a:p>
          <a:p>
            <a:endParaRPr lang="en-S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0" y="3356992"/>
            <a:ext cx="1392243" cy="20921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263" y="2092463"/>
            <a:ext cx="1368152" cy="1240612"/>
          </a:xfrm>
          <a:prstGeom prst="rect">
            <a:avLst/>
          </a:prstGeom>
        </p:spPr>
      </p:pic>
      <p:sp>
        <p:nvSpPr>
          <p:cNvPr id="8" name="Slide Number Placeholder 7"/>
          <p:cNvSpPr>
            <a:spLocks noGrp="1"/>
          </p:cNvSpPr>
          <p:nvPr>
            <p:ph type="sldNum" sz="quarter" idx="12"/>
          </p:nvPr>
        </p:nvSpPr>
        <p:spPr/>
        <p:txBody>
          <a:bodyPr/>
          <a:lstStyle/>
          <a:p>
            <a:fld id="{DABFE327-10BC-4339-9DB9-23AC51F21B55}" type="slidenum">
              <a:rPr lang="en-SG" smtClean="0"/>
              <a:t>7</a:t>
            </a:fld>
            <a:endParaRPr lang="en-SG"/>
          </a:p>
        </p:txBody>
      </p:sp>
    </p:spTree>
    <p:extLst>
      <p:ext uri="{BB962C8B-B14F-4D97-AF65-F5344CB8AC3E}">
        <p14:creationId xmlns:p14="http://schemas.microsoft.com/office/powerpoint/2010/main" val="29314440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648" y="908720"/>
            <a:ext cx="8001000" cy="914400"/>
          </a:xfrm>
        </p:spPr>
        <p:txBody>
          <a:bodyPr>
            <a:normAutofit/>
          </a:bodyPr>
          <a:lstStyle/>
          <a:p>
            <a:r>
              <a:rPr lang="en-US" dirty="0"/>
              <a:t>Ill-Conceived Goals </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70</a:t>
            </a:fld>
            <a:endParaRPr lang="en-US"/>
          </a:p>
        </p:txBody>
      </p:sp>
      <p:sp>
        <p:nvSpPr>
          <p:cNvPr id="4" name="Content Placeholder 3"/>
          <p:cNvSpPr>
            <a:spLocks noGrp="1"/>
          </p:cNvSpPr>
          <p:nvPr>
            <p:ph sz="quarter" idx="1"/>
          </p:nvPr>
        </p:nvSpPr>
        <p:spPr>
          <a:xfrm>
            <a:off x="411352" y="1268760"/>
            <a:ext cx="6400800" cy="4680520"/>
          </a:xfrm>
        </p:spPr>
        <p:txBody>
          <a:bodyPr>
            <a:noAutofit/>
          </a:bodyPr>
          <a:lstStyle/>
          <a:p>
            <a:pPr marL="0" indent="0">
              <a:buNone/>
            </a:pPr>
            <a:r>
              <a:rPr lang="en-US" sz="3200" dirty="0"/>
              <a:t> </a:t>
            </a:r>
          </a:p>
          <a:p>
            <a:pPr lvl="1"/>
            <a:r>
              <a:rPr lang="en-US" sz="3400" dirty="0"/>
              <a:t>Sears, Roebuck gave automotive mechanics a sales goal of $147 per hour</a:t>
            </a:r>
          </a:p>
          <a:p>
            <a:pPr lvl="1"/>
            <a:r>
              <a:rPr lang="en-US" sz="3400" dirty="0"/>
              <a:t>Instead of working faster, employees met the goal by overcharging  for their services and “repairing” things that weren’t broken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99" t="6965" r="2379" b="7264"/>
          <a:stretch/>
        </p:blipFill>
        <p:spPr>
          <a:xfrm>
            <a:off x="6948264" y="3429000"/>
            <a:ext cx="1890855" cy="2362200"/>
          </a:xfrm>
          <a:prstGeom prst="rect">
            <a:avLst/>
          </a:prstGeom>
        </p:spPr>
      </p:pic>
    </p:spTree>
    <p:extLst>
      <p:ext uri="{BB962C8B-B14F-4D97-AF65-F5344CB8AC3E}">
        <p14:creationId xmlns:p14="http://schemas.microsoft.com/office/powerpoint/2010/main" val="6602631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93670"/>
            <a:ext cx="7772400" cy="1143000"/>
          </a:xfrm>
        </p:spPr>
        <p:txBody>
          <a:bodyPr/>
          <a:lstStyle/>
          <a:p>
            <a:r>
              <a:rPr lang="en-US" dirty="0"/>
              <a:t>Ill-Conceived goals</a:t>
            </a:r>
          </a:p>
        </p:txBody>
      </p:sp>
      <p:sp>
        <p:nvSpPr>
          <p:cNvPr id="3" name="Slide Number Placeholder 2"/>
          <p:cNvSpPr>
            <a:spLocks noGrp="1"/>
          </p:cNvSpPr>
          <p:nvPr>
            <p:ph type="sldNum" sz="quarter" idx="12"/>
          </p:nvPr>
        </p:nvSpPr>
        <p:spPr/>
        <p:txBody>
          <a:bodyPr/>
          <a:lstStyle/>
          <a:p>
            <a:fld id="{DABFE327-10BC-4339-9DB9-23AC51F21B55}" type="slidenum">
              <a:rPr lang="en-SG" smtClean="0"/>
              <a:t>71</a:t>
            </a:fld>
            <a:endParaRPr lang="en-SG"/>
          </a:p>
        </p:txBody>
      </p:sp>
      <p:sp>
        <p:nvSpPr>
          <p:cNvPr id="4" name="Content Placeholder 3"/>
          <p:cNvSpPr>
            <a:spLocks noGrp="1"/>
          </p:cNvSpPr>
          <p:nvPr>
            <p:ph sz="quarter" idx="1"/>
          </p:nvPr>
        </p:nvSpPr>
        <p:spPr>
          <a:xfrm>
            <a:off x="683568" y="1641844"/>
            <a:ext cx="7916416" cy="4377956"/>
          </a:xfrm>
        </p:spPr>
        <p:txBody>
          <a:bodyPr>
            <a:normAutofit/>
          </a:bodyPr>
          <a:lstStyle/>
          <a:p>
            <a:r>
              <a:rPr lang="en-US" sz="3200" dirty="0"/>
              <a:t>In response to aggressive company goals, Wells Fargo employees created 3.5 million accounts without the knowledge or permission of customers</a:t>
            </a:r>
          </a:p>
          <a:p>
            <a:r>
              <a:rPr lang="en-US" sz="3200" dirty="0"/>
              <a:t>The bank has spent more than $600 million settling lawsuits arising from the fraud</a:t>
            </a:r>
          </a:p>
          <a:p>
            <a:r>
              <a:rPr lang="en-SG" sz="3200" dirty="0"/>
              <a:t>The company has tried to re-establish the trust of its customers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216929"/>
            <a:ext cx="1346449" cy="134644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1918" b="31941"/>
          <a:stretch/>
        </p:blipFill>
        <p:spPr>
          <a:xfrm>
            <a:off x="4139952" y="5302367"/>
            <a:ext cx="3168352" cy="1031058"/>
          </a:xfrm>
          <a:prstGeom prst="rect">
            <a:avLst/>
          </a:prstGeom>
        </p:spPr>
      </p:pic>
    </p:spTree>
    <p:extLst>
      <p:ext uri="{BB962C8B-B14F-4D97-AF65-F5344CB8AC3E}">
        <p14:creationId xmlns:p14="http://schemas.microsoft.com/office/powerpoint/2010/main" val="34612047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01000" cy="914400"/>
          </a:xfrm>
        </p:spPr>
        <p:txBody>
          <a:bodyPr>
            <a:normAutofit/>
          </a:bodyPr>
          <a:lstStyle/>
          <a:p>
            <a:r>
              <a:rPr lang="en-US" dirty="0"/>
              <a:t>Ill-Conceived Goals </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72</a:t>
            </a:fld>
            <a:endParaRPr lang="en-US"/>
          </a:p>
        </p:txBody>
      </p:sp>
      <p:sp>
        <p:nvSpPr>
          <p:cNvPr id="4" name="Content Placeholder 3"/>
          <p:cNvSpPr>
            <a:spLocks noGrp="1"/>
          </p:cNvSpPr>
          <p:nvPr>
            <p:ph sz="quarter" idx="1"/>
          </p:nvPr>
        </p:nvSpPr>
        <p:spPr>
          <a:xfrm>
            <a:off x="533400" y="1371600"/>
            <a:ext cx="7566992" cy="4876800"/>
          </a:xfrm>
        </p:spPr>
        <p:txBody>
          <a:bodyPr>
            <a:noAutofit/>
          </a:bodyPr>
          <a:lstStyle/>
          <a:p>
            <a:pPr marL="0" indent="0">
              <a:buNone/>
            </a:pPr>
            <a:r>
              <a:rPr lang="en-US" sz="3200" dirty="0"/>
              <a:t> Another example:</a:t>
            </a:r>
          </a:p>
          <a:p>
            <a:pPr lvl="1"/>
            <a:r>
              <a:rPr lang="en-US" sz="3200" dirty="0"/>
              <a:t>A university recruiter set high enrollment goals each semester</a:t>
            </a:r>
          </a:p>
          <a:p>
            <a:pPr lvl="1"/>
            <a:r>
              <a:rPr lang="en-US" sz="3200" dirty="0"/>
              <a:t>To reach the goals, he promised students financial aid</a:t>
            </a:r>
          </a:p>
          <a:p>
            <a:pPr lvl="1"/>
            <a:r>
              <a:rPr lang="en-US" sz="3200" dirty="0"/>
              <a:t>When the students arrived, he said there was no money for them </a:t>
            </a:r>
          </a:p>
        </p:txBody>
      </p:sp>
      <p:pic>
        <p:nvPicPr>
          <p:cNvPr id="7" name="Picture 6">
            <a:extLst>
              <a:ext uri="{FF2B5EF4-FFF2-40B4-BE49-F238E27FC236}">
                <a16:creationId xmlns:a16="http://schemas.microsoft.com/office/drawing/2014/main" id="{ECB1E89F-3804-4502-9679-9A4C2225E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4714875"/>
            <a:ext cx="2619375" cy="1743075"/>
          </a:xfrm>
          <a:prstGeom prst="rect">
            <a:avLst/>
          </a:prstGeom>
        </p:spPr>
      </p:pic>
    </p:spTree>
    <p:extLst>
      <p:ext uri="{BB962C8B-B14F-4D97-AF65-F5344CB8AC3E}">
        <p14:creationId xmlns:p14="http://schemas.microsoft.com/office/powerpoint/2010/main" val="4240336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76672"/>
            <a:ext cx="8003232" cy="1143000"/>
          </a:xfrm>
        </p:spPr>
        <p:txBody>
          <a:bodyPr/>
          <a:lstStyle/>
          <a:p>
            <a:r>
              <a:rPr lang="en-US" dirty="0"/>
              <a:t>Hurting millions</a:t>
            </a:r>
          </a:p>
        </p:txBody>
      </p:sp>
      <p:sp>
        <p:nvSpPr>
          <p:cNvPr id="3" name="Slide Number Placeholder 2"/>
          <p:cNvSpPr>
            <a:spLocks noGrp="1"/>
          </p:cNvSpPr>
          <p:nvPr>
            <p:ph type="sldNum" sz="quarter" idx="12"/>
          </p:nvPr>
        </p:nvSpPr>
        <p:spPr/>
        <p:txBody>
          <a:bodyPr/>
          <a:lstStyle/>
          <a:p>
            <a:fld id="{DABFE327-10BC-4339-9DB9-23AC51F21B55}" type="slidenum">
              <a:rPr lang="en-SG" smtClean="0"/>
              <a:t>73</a:t>
            </a:fld>
            <a:endParaRPr lang="en-SG"/>
          </a:p>
        </p:txBody>
      </p:sp>
      <p:sp>
        <p:nvSpPr>
          <p:cNvPr id="4" name="Content Placeholder 3"/>
          <p:cNvSpPr>
            <a:spLocks noGrp="1"/>
          </p:cNvSpPr>
          <p:nvPr>
            <p:ph sz="quarter" idx="1"/>
          </p:nvPr>
        </p:nvSpPr>
        <p:spPr>
          <a:xfrm>
            <a:off x="395536" y="1916832"/>
            <a:ext cx="7988424" cy="4427984"/>
          </a:xfrm>
        </p:spPr>
        <p:txBody>
          <a:bodyPr>
            <a:normAutofit lnSpcReduction="10000"/>
          </a:bodyPr>
          <a:lstStyle/>
          <a:p>
            <a:pPr lvl="1"/>
            <a:r>
              <a:rPr lang="en-US" sz="3200" dirty="0"/>
              <a:t>In 2008, the economy collapsed due to the greed and dishonesty of a few dozen individuals and firms on Wall Street with high profit goals</a:t>
            </a:r>
          </a:p>
          <a:p>
            <a:pPr lvl="1"/>
            <a:r>
              <a:rPr lang="en-US" sz="3200" dirty="0"/>
              <a:t>Wall Street leaders thought that it was okay to sell subprime mortgages because it was a clever thing to do— even though they knew the mortgages would fail and people would get hurt</a:t>
            </a:r>
          </a:p>
          <a:p>
            <a:pPr lvl="1"/>
            <a:r>
              <a:rPr lang="en-US" sz="3200" dirty="0"/>
              <a:t>The economic crash hurt </a:t>
            </a:r>
            <a:r>
              <a:rPr lang="en-US" sz="3200" i="1" dirty="0"/>
              <a:t>millions</a:t>
            </a:r>
            <a:r>
              <a:rPr lang="en-US" sz="3200" dirty="0"/>
              <a:t> of people, destroying dreams, jobs, and retirement accounts</a:t>
            </a:r>
          </a:p>
          <a:p>
            <a:pPr marL="320040" lvl="1" indent="0">
              <a:buNone/>
            </a:pPr>
            <a:endParaRPr lang="en-US" sz="3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369167"/>
            <a:ext cx="1947757" cy="1296144"/>
          </a:xfrm>
          <a:prstGeom prst="rect">
            <a:avLst/>
          </a:prstGeom>
        </p:spPr>
      </p:pic>
    </p:spTree>
    <p:extLst>
      <p:ext uri="{BB962C8B-B14F-4D97-AF65-F5344CB8AC3E}">
        <p14:creationId xmlns:p14="http://schemas.microsoft.com/office/powerpoint/2010/main" val="2237708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57200"/>
            <a:ext cx="7927032" cy="914400"/>
          </a:xfrm>
        </p:spPr>
        <p:txBody>
          <a:bodyPr>
            <a:normAutofit/>
          </a:bodyPr>
          <a:lstStyle/>
          <a:p>
            <a:r>
              <a:rPr lang="en-US" dirty="0"/>
              <a:t>Motivated Blindness</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74</a:t>
            </a:fld>
            <a:endParaRPr lang="en-US"/>
          </a:p>
        </p:txBody>
      </p:sp>
      <p:sp>
        <p:nvSpPr>
          <p:cNvPr id="4" name="Content Placeholder 3"/>
          <p:cNvSpPr>
            <a:spLocks noGrp="1"/>
          </p:cNvSpPr>
          <p:nvPr>
            <p:ph sz="quarter" idx="1"/>
          </p:nvPr>
        </p:nvSpPr>
        <p:spPr>
          <a:xfrm>
            <a:off x="615287" y="1447800"/>
            <a:ext cx="6096000" cy="4800600"/>
          </a:xfrm>
        </p:spPr>
        <p:txBody>
          <a:bodyPr>
            <a:noAutofit/>
          </a:bodyPr>
          <a:lstStyle/>
          <a:p>
            <a:r>
              <a:rPr lang="en-US" sz="3400" dirty="0"/>
              <a:t>Standard &amp; Poor’s gave AAA ratings to collateralized mortgage securities of demonstrably low quality, which led to the market crash</a:t>
            </a:r>
          </a:p>
          <a:p>
            <a:r>
              <a:rPr lang="en-US" sz="3400" dirty="0"/>
              <a:t>S&amp;P was paid by the companies whose securities they rated</a:t>
            </a:r>
          </a:p>
          <a:p>
            <a:r>
              <a:rPr lang="en-US" sz="3400" dirty="0"/>
              <a:t>S&amp;P knew that the rating firm with the lowest standards would be hired by the securities companies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99" t="6965" r="2379" b="7264"/>
          <a:stretch/>
        </p:blipFill>
        <p:spPr>
          <a:xfrm>
            <a:off x="6705600" y="3581400"/>
            <a:ext cx="1969276" cy="2460169"/>
          </a:xfrm>
          <a:prstGeom prst="rect">
            <a:avLst/>
          </a:prstGeom>
        </p:spPr>
      </p:pic>
    </p:spTree>
    <p:extLst>
      <p:ext uri="{BB962C8B-B14F-4D97-AF65-F5344CB8AC3E}">
        <p14:creationId xmlns:p14="http://schemas.microsoft.com/office/powerpoint/2010/main" val="41584577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772400" cy="914400"/>
          </a:xfrm>
        </p:spPr>
        <p:txBody>
          <a:bodyPr>
            <a:normAutofit/>
          </a:bodyPr>
          <a:lstStyle/>
          <a:p>
            <a:r>
              <a:rPr lang="en-US" dirty="0"/>
              <a:t>Motivated Blindness </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75</a:t>
            </a:fld>
            <a:endParaRPr lang="en-US"/>
          </a:p>
        </p:txBody>
      </p:sp>
      <p:sp>
        <p:nvSpPr>
          <p:cNvPr id="4" name="Content Placeholder 3"/>
          <p:cNvSpPr>
            <a:spLocks noGrp="1"/>
          </p:cNvSpPr>
          <p:nvPr>
            <p:ph sz="quarter" idx="1"/>
          </p:nvPr>
        </p:nvSpPr>
        <p:spPr>
          <a:xfrm>
            <a:off x="615286" y="1447800"/>
            <a:ext cx="7773137" cy="4800600"/>
          </a:xfrm>
        </p:spPr>
        <p:txBody>
          <a:bodyPr>
            <a:noAutofit/>
          </a:bodyPr>
          <a:lstStyle/>
          <a:p>
            <a:r>
              <a:rPr lang="en-US" sz="3400" dirty="0"/>
              <a:t>Another example: </a:t>
            </a:r>
          </a:p>
          <a:p>
            <a:pPr lvl="1"/>
            <a:r>
              <a:rPr lang="en-US" sz="3400" dirty="0"/>
              <a:t>A board member of a non-profit harassed the staff and engaged in conflicting activities</a:t>
            </a:r>
          </a:p>
          <a:p>
            <a:pPr lvl="1"/>
            <a:r>
              <a:rPr lang="en-US" sz="3400" dirty="0"/>
              <a:t>Other board members ignored his behavior because he was a major donor</a:t>
            </a:r>
          </a:p>
        </p:txBody>
      </p:sp>
      <p:pic>
        <p:nvPicPr>
          <p:cNvPr id="7" name="Picture 6">
            <a:extLst>
              <a:ext uri="{FF2B5EF4-FFF2-40B4-BE49-F238E27FC236}">
                <a16:creationId xmlns:a16="http://schemas.microsoft.com/office/drawing/2014/main" id="{CD42EB7A-E31B-43B1-AA6F-156CC350F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4293096"/>
            <a:ext cx="2619375" cy="1752600"/>
          </a:xfrm>
          <a:prstGeom prst="rect">
            <a:avLst/>
          </a:prstGeom>
        </p:spPr>
      </p:pic>
    </p:spTree>
    <p:extLst>
      <p:ext uri="{BB962C8B-B14F-4D97-AF65-F5344CB8AC3E}">
        <p14:creationId xmlns:p14="http://schemas.microsoft.com/office/powerpoint/2010/main" val="11626661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19259"/>
            <a:ext cx="7772400" cy="1477962"/>
          </a:xfrm>
        </p:spPr>
        <p:txBody>
          <a:bodyPr>
            <a:normAutofit/>
          </a:bodyPr>
          <a:lstStyle/>
          <a:p>
            <a:r>
              <a:rPr lang="en-US" dirty="0"/>
              <a:t> Motivated</a:t>
            </a:r>
            <a:br>
              <a:rPr lang="en-US" dirty="0"/>
            </a:br>
            <a:r>
              <a:rPr lang="en-US" dirty="0"/>
              <a:t> blindness</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76</a:t>
            </a:fld>
            <a:endParaRPr lang="en-US"/>
          </a:p>
        </p:txBody>
      </p:sp>
      <p:sp>
        <p:nvSpPr>
          <p:cNvPr id="4" name="Content Placeholder 3"/>
          <p:cNvSpPr>
            <a:spLocks noGrp="1"/>
          </p:cNvSpPr>
          <p:nvPr>
            <p:ph sz="quarter" idx="1"/>
          </p:nvPr>
        </p:nvSpPr>
        <p:spPr>
          <a:xfrm>
            <a:off x="762000" y="1981200"/>
            <a:ext cx="7772400" cy="4572000"/>
          </a:xfrm>
        </p:spPr>
        <p:txBody>
          <a:bodyPr>
            <a:normAutofit lnSpcReduction="10000"/>
          </a:bodyPr>
          <a:lstStyle/>
          <a:p>
            <a:r>
              <a:rPr lang="en-SG" sz="3200" dirty="0"/>
              <a:t>The Space Shuttle </a:t>
            </a:r>
            <a:r>
              <a:rPr lang="en-SG" sz="3200" i="1" dirty="0"/>
              <a:t>Challenger</a:t>
            </a:r>
            <a:r>
              <a:rPr lang="en-SG" sz="3200" dirty="0"/>
              <a:t> disaster occurred in 1986 when it broke apart 73 seconds into its flight, leading to the deaths of its seven crew members.</a:t>
            </a:r>
          </a:p>
          <a:p>
            <a:r>
              <a:rPr lang="en-US" sz="3200" dirty="0"/>
              <a:t>Disintegration was due to the failure of an O-ring seal at low temperatures</a:t>
            </a:r>
          </a:p>
          <a:p>
            <a:r>
              <a:rPr lang="en-US" sz="3200" dirty="0"/>
              <a:t>NASA managers knew about the potential flaw; they were warned by engineers, but they wanted to launch, so they ignored the warning</a:t>
            </a:r>
            <a:endParaRPr lang="en-SG"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533400"/>
            <a:ext cx="1562100" cy="12496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309" y="533400"/>
            <a:ext cx="822706" cy="1249680"/>
          </a:xfrm>
          <a:prstGeom prst="rect">
            <a:avLst/>
          </a:prstGeom>
        </p:spPr>
      </p:pic>
    </p:spTree>
    <p:extLst>
      <p:ext uri="{BB962C8B-B14F-4D97-AF65-F5344CB8AC3E}">
        <p14:creationId xmlns:p14="http://schemas.microsoft.com/office/powerpoint/2010/main" val="23386853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848600" cy="914400"/>
          </a:xfrm>
        </p:spPr>
        <p:txBody>
          <a:bodyPr>
            <a:normAutofit/>
          </a:bodyPr>
          <a:lstStyle/>
          <a:p>
            <a:r>
              <a:rPr lang="en-US" dirty="0"/>
              <a:t>Indirect Blindness </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77</a:t>
            </a:fld>
            <a:endParaRPr lang="en-US"/>
          </a:p>
        </p:txBody>
      </p:sp>
      <p:sp>
        <p:nvSpPr>
          <p:cNvPr id="4" name="Content Placeholder 3"/>
          <p:cNvSpPr>
            <a:spLocks noGrp="1"/>
          </p:cNvSpPr>
          <p:nvPr>
            <p:ph sz="quarter" idx="1"/>
          </p:nvPr>
        </p:nvSpPr>
        <p:spPr>
          <a:xfrm>
            <a:off x="762000" y="1447800"/>
            <a:ext cx="6042248" cy="4800600"/>
          </a:xfrm>
        </p:spPr>
        <p:txBody>
          <a:bodyPr>
            <a:normAutofit fontScale="92500" lnSpcReduction="10000"/>
          </a:bodyPr>
          <a:lstStyle/>
          <a:p>
            <a:r>
              <a:rPr lang="en-US" sz="3600" dirty="0"/>
              <a:t>Merck sold two cancer drugs to a smaller company</a:t>
            </a:r>
          </a:p>
          <a:p>
            <a:r>
              <a:rPr lang="en-US" sz="3600" dirty="0"/>
              <a:t>The smaller company raised the wholesale price of the drugs by 1000%</a:t>
            </a:r>
          </a:p>
          <a:p>
            <a:r>
              <a:rPr lang="en-US" sz="3600" dirty="0"/>
              <a:t>Merck didn’t want to raise the price— it wanted some other company to do it, so Merck wouldn’t be responsible (no negative impact on its reputation)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99" t="6965" r="2379" b="7264"/>
          <a:stretch/>
        </p:blipFill>
        <p:spPr>
          <a:xfrm>
            <a:off x="6804248" y="3501008"/>
            <a:ext cx="1969276" cy="2460169"/>
          </a:xfrm>
          <a:prstGeom prst="rect">
            <a:avLst/>
          </a:prstGeom>
        </p:spPr>
      </p:pic>
    </p:spTree>
    <p:extLst>
      <p:ext uri="{BB962C8B-B14F-4D97-AF65-F5344CB8AC3E}">
        <p14:creationId xmlns:p14="http://schemas.microsoft.com/office/powerpoint/2010/main" val="33180689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848600" cy="914400"/>
          </a:xfrm>
        </p:spPr>
        <p:txBody>
          <a:bodyPr>
            <a:normAutofit/>
          </a:bodyPr>
          <a:lstStyle/>
          <a:p>
            <a:r>
              <a:rPr lang="en-US" dirty="0"/>
              <a:t>Indirect Blindness </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78</a:t>
            </a:fld>
            <a:endParaRPr lang="en-US"/>
          </a:p>
        </p:txBody>
      </p:sp>
      <p:sp>
        <p:nvSpPr>
          <p:cNvPr id="4" name="Content Placeholder 3"/>
          <p:cNvSpPr>
            <a:spLocks noGrp="1"/>
          </p:cNvSpPr>
          <p:nvPr>
            <p:ph sz="quarter" idx="1"/>
          </p:nvPr>
        </p:nvSpPr>
        <p:spPr>
          <a:xfrm>
            <a:off x="762000" y="1268760"/>
            <a:ext cx="7626424" cy="4979640"/>
          </a:xfrm>
        </p:spPr>
        <p:txBody>
          <a:bodyPr>
            <a:normAutofit/>
          </a:bodyPr>
          <a:lstStyle/>
          <a:p>
            <a:r>
              <a:rPr lang="en-US" sz="3600" dirty="0"/>
              <a:t>Another example:</a:t>
            </a:r>
          </a:p>
          <a:p>
            <a:pPr lvl="1"/>
            <a:r>
              <a:rPr lang="en-US" sz="3400" dirty="0"/>
              <a:t>A consultant wrote a book that violated the copyright of another author</a:t>
            </a:r>
          </a:p>
          <a:p>
            <a:pPr lvl="1"/>
            <a:r>
              <a:rPr lang="en-US" sz="3400" dirty="0"/>
              <a:t>The consultant claimed it was not his fault because he had hired a ghost writer, who did the plagiarizing (“outsourced the dirty work”)</a:t>
            </a:r>
          </a:p>
          <a:p>
            <a:pPr lvl="1"/>
            <a:endParaRPr lang="en-US" sz="3400" dirty="0"/>
          </a:p>
        </p:txBody>
      </p:sp>
      <p:pic>
        <p:nvPicPr>
          <p:cNvPr id="7" name="Picture 6">
            <a:extLst>
              <a:ext uri="{FF2B5EF4-FFF2-40B4-BE49-F238E27FC236}">
                <a16:creationId xmlns:a16="http://schemas.microsoft.com/office/drawing/2014/main" id="{E0E1BA30-8F08-40B9-8C57-14FA83881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4790410"/>
            <a:ext cx="2448272" cy="1554045"/>
          </a:xfrm>
          <a:prstGeom prst="rect">
            <a:avLst/>
          </a:prstGeom>
        </p:spPr>
      </p:pic>
    </p:spTree>
    <p:extLst>
      <p:ext uri="{BB962C8B-B14F-4D97-AF65-F5344CB8AC3E}">
        <p14:creationId xmlns:p14="http://schemas.microsoft.com/office/powerpoint/2010/main" val="40159933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848600" cy="914400"/>
          </a:xfrm>
        </p:spPr>
        <p:txBody>
          <a:bodyPr>
            <a:normAutofit/>
          </a:bodyPr>
          <a:lstStyle/>
          <a:p>
            <a:r>
              <a:rPr lang="en-US" dirty="0"/>
              <a:t>The Slippery Slope </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79</a:t>
            </a:fld>
            <a:endParaRPr lang="en-US"/>
          </a:p>
        </p:txBody>
      </p:sp>
      <p:sp>
        <p:nvSpPr>
          <p:cNvPr id="4" name="Content Placeholder 3"/>
          <p:cNvSpPr>
            <a:spLocks noGrp="1"/>
          </p:cNvSpPr>
          <p:nvPr>
            <p:ph sz="quarter" idx="1"/>
          </p:nvPr>
        </p:nvSpPr>
        <p:spPr>
          <a:xfrm>
            <a:off x="685800" y="1524000"/>
            <a:ext cx="5867401" cy="4425280"/>
          </a:xfrm>
        </p:spPr>
        <p:txBody>
          <a:bodyPr>
            <a:normAutofit/>
          </a:bodyPr>
          <a:lstStyle/>
          <a:p>
            <a:r>
              <a:rPr lang="en-US" sz="3600" dirty="0"/>
              <a:t>If we accept minor infractions, we are likely to accept increasingly major infractions, as long as each violation is only incrementally more serious than the preceding one</a:t>
            </a:r>
          </a:p>
          <a:p>
            <a:pPr marL="0" indent="0">
              <a:buNone/>
            </a:pPr>
            <a:endParaRPr lang="en-US" sz="32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99" t="6965" r="2379" b="7264"/>
          <a:stretch/>
        </p:blipFill>
        <p:spPr>
          <a:xfrm>
            <a:off x="6705600" y="3581400"/>
            <a:ext cx="1969276" cy="2460169"/>
          </a:xfrm>
          <a:prstGeom prst="rect">
            <a:avLst/>
          </a:prstGeom>
        </p:spPr>
      </p:pic>
    </p:spTree>
    <p:extLst>
      <p:ext uri="{BB962C8B-B14F-4D97-AF65-F5344CB8AC3E}">
        <p14:creationId xmlns:p14="http://schemas.microsoft.com/office/powerpoint/2010/main" val="222924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74638"/>
            <a:ext cx="7931224" cy="1143000"/>
          </a:xfrm>
        </p:spPr>
        <p:txBody>
          <a:bodyPr/>
          <a:lstStyle/>
          <a:p>
            <a:r>
              <a:rPr lang="en-US" dirty="0"/>
              <a:t>Unethical behavior</a:t>
            </a:r>
            <a:endParaRPr lang="en-SG" dirty="0"/>
          </a:p>
        </p:txBody>
      </p:sp>
      <p:sp>
        <p:nvSpPr>
          <p:cNvPr id="4" name="Content Placeholder 3"/>
          <p:cNvSpPr>
            <a:spLocks noGrp="1"/>
          </p:cNvSpPr>
          <p:nvPr>
            <p:ph sz="quarter" idx="1"/>
          </p:nvPr>
        </p:nvSpPr>
        <p:spPr>
          <a:xfrm>
            <a:off x="533400" y="1828800"/>
            <a:ext cx="8153400" cy="4710618"/>
          </a:xfrm>
        </p:spPr>
        <p:txBody>
          <a:bodyPr>
            <a:noAutofit/>
          </a:bodyPr>
          <a:lstStyle/>
          <a:p>
            <a:r>
              <a:rPr lang="en-US" sz="3200" dirty="0"/>
              <a:t>Most of us are shocked and disappointed when a leader— public, private, or non-profit— behaves unethically</a:t>
            </a:r>
          </a:p>
          <a:p>
            <a:r>
              <a:rPr lang="en-US" sz="3200" dirty="0"/>
              <a:t>That’s because the ethical behavior of leaders has a significant impact on the ethical behavior of others in their organizations</a:t>
            </a:r>
          </a:p>
          <a:p>
            <a:r>
              <a:rPr lang="en-US" sz="3200" dirty="0"/>
              <a:t>Our leaders must set a good example, because the repercussions are significant</a:t>
            </a:r>
            <a:endParaRPr lang="en-SG"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8017" b="18550"/>
          <a:stretch/>
        </p:blipFill>
        <p:spPr>
          <a:xfrm>
            <a:off x="5220072" y="391536"/>
            <a:ext cx="1447800" cy="1309182"/>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8</a:t>
            </a:fld>
            <a:endParaRPr lang="en-SG"/>
          </a:p>
        </p:txBody>
      </p:sp>
    </p:spTree>
    <p:extLst>
      <p:ext uri="{BB962C8B-B14F-4D97-AF65-F5344CB8AC3E}">
        <p14:creationId xmlns:p14="http://schemas.microsoft.com/office/powerpoint/2010/main" val="39460783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848600" cy="914400"/>
          </a:xfrm>
        </p:spPr>
        <p:txBody>
          <a:bodyPr>
            <a:normAutofit/>
          </a:bodyPr>
          <a:lstStyle/>
          <a:p>
            <a:r>
              <a:rPr lang="en-US" dirty="0"/>
              <a:t>The Slippery Slope </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80</a:t>
            </a:fld>
            <a:endParaRPr lang="en-US"/>
          </a:p>
        </p:txBody>
      </p:sp>
      <p:sp>
        <p:nvSpPr>
          <p:cNvPr id="4" name="Content Placeholder 3"/>
          <p:cNvSpPr>
            <a:spLocks noGrp="1"/>
          </p:cNvSpPr>
          <p:nvPr>
            <p:ph sz="quarter" idx="1"/>
          </p:nvPr>
        </p:nvSpPr>
        <p:spPr>
          <a:xfrm>
            <a:off x="685800" y="1524000"/>
            <a:ext cx="5867401" cy="4641304"/>
          </a:xfrm>
        </p:spPr>
        <p:txBody>
          <a:bodyPr>
            <a:normAutofit/>
          </a:bodyPr>
          <a:lstStyle/>
          <a:p>
            <a:r>
              <a:rPr lang="en-US" sz="3200" dirty="0"/>
              <a:t>An example:</a:t>
            </a:r>
          </a:p>
          <a:p>
            <a:pPr lvl="1"/>
            <a:r>
              <a:rPr lang="en-SG" sz="3200" dirty="0"/>
              <a:t>Enron was an energy company</a:t>
            </a:r>
          </a:p>
          <a:p>
            <a:pPr lvl="1"/>
            <a:r>
              <a:rPr lang="en-SG" sz="3200" dirty="0"/>
              <a:t>It used accounting loopholes, special purpose entities, and poor financial reporting to hide billions of dollars in debt from failed deals and projects</a:t>
            </a:r>
          </a:p>
          <a:p>
            <a:pPr lvl="1"/>
            <a:r>
              <a:rPr lang="en-US" sz="3200" dirty="0"/>
              <a:t>Enron inflated its income figures by $586 million over four years</a:t>
            </a:r>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99" t="6965" r="2379" b="7264"/>
          <a:stretch/>
        </p:blipFill>
        <p:spPr>
          <a:xfrm>
            <a:off x="6705600" y="3581400"/>
            <a:ext cx="1969276" cy="2460169"/>
          </a:xfrm>
          <a:prstGeom prst="rect">
            <a:avLst/>
          </a:prstGeom>
        </p:spPr>
      </p:pic>
    </p:spTree>
    <p:extLst>
      <p:ext uri="{BB962C8B-B14F-4D97-AF65-F5344CB8AC3E}">
        <p14:creationId xmlns:p14="http://schemas.microsoft.com/office/powerpoint/2010/main" val="22074822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772400" cy="1143000"/>
          </a:xfrm>
        </p:spPr>
        <p:txBody>
          <a:bodyPr/>
          <a:lstStyle/>
          <a:p>
            <a:r>
              <a:rPr lang="en-US" dirty="0"/>
              <a:t>Slippery Slope</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81</a:t>
            </a:fld>
            <a:endParaRPr lang="en-US"/>
          </a:p>
        </p:txBody>
      </p:sp>
      <p:sp>
        <p:nvSpPr>
          <p:cNvPr id="4" name="Content Placeholder 3"/>
          <p:cNvSpPr>
            <a:spLocks noGrp="1"/>
          </p:cNvSpPr>
          <p:nvPr>
            <p:ph sz="quarter" idx="1"/>
          </p:nvPr>
        </p:nvSpPr>
        <p:spPr>
          <a:xfrm>
            <a:off x="685800" y="2209800"/>
            <a:ext cx="8001000" cy="4267200"/>
          </a:xfrm>
        </p:spPr>
        <p:txBody>
          <a:bodyPr>
            <a:normAutofit lnSpcReduction="10000"/>
          </a:bodyPr>
          <a:lstStyle/>
          <a:p>
            <a:r>
              <a:rPr lang="en-US" sz="3200" dirty="0"/>
              <a:t>Enron pressured the auditor, Arthur Anderson to ignore the irregularities</a:t>
            </a:r>
          </a:p>
          <a:p>
            <a:r>
              <a:rPr lang="en-US" sz="3200" dirty="0"/>
              <a:t>Enron filed for bankruptcy in late 2001</a:t>
            </a:r>
          </a:p>
          <a:p>
            <a:r>
              <a:rPr lang="en-US" sz="3200" dirty="0"/>
              <a:t>Executives sold $1 billion in company stock while telling employees not to sell</a:t>
            </a:r>
          </a:p>
          <a:p>
            <a:r>
              <a:rPr lang="en-US" sz="3200" dirty="0"/>
              <a:t>The employee retirement fund was nearly wiped out and investors lost $60 billion</a:t>
            </a:r>
          </a:p>
          <a:p>
            <a:r>
              <a:rPr lang="en-US" sz="3200" dirty="0"/>
              <a:t>Arthur Anderson closed down</a:t>
            </a:r>
            <a:endParaRPr lang="en-SG" sz="3200" dirty="0"/>
          </a:p>
          <a:p>
            <a:endParaRPr lang="en-US" sz="3300" dirty="0"/>
          </a:p>
          <a:p>
            <a:endParaRPr lang="en-SG" sz="33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81000"/>
            <a:ext cx="1572272" cy="1524000"/>
          </a:xfrm>
          <a:prstGeom prst="rect">
            <a:avLst/>
          </a:prstGeom>
        </p:spPr>
      </p:pic>
    </p:spTree>
    <p:extLst>
      <p:ext uri="{BB962C8B-B14F-4D97-AF65-F5344CB8AC3E}">
        <p14:creationId xmlns:p14="http://schemas.microsoft.com/office/powerpoint/2010/main" val="22733126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276" y="304800"/>
            <a:ext cx="7848600" cy="838200"/>
          </a:xfrm>
        </p:spPr>
        <p:txBody>
          <a:bodyPr>
            <a:normAutofit/>
          </a:bodyPr>
          <a:lstStyle/>
          <a:p>
            <a:r>
              <a:rPr lang="en-US" dirty="0"/>
              <a:t>Overvaluing Outcomes</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82</a:t>
            </a:fld>
            <a:endParaRPr lang="en-US"/>
          </a:p>
        </p:txBody>
      </p:sp>
      <p:sp>
        <p:nvSpPr>
          <p:cNvPr id="4" name="Content Placeholder 3"/>
          <p:cNvSpPr>
            <a:spLocks noGrp="1"/>
          </p:cNvSpPr>
          <p:nvPr>
            <p:ph sz="quarter" idx="1"/>
          </p:nvPr>
        </p:nvSpPr>
        <p:spPr>
          <a:xfrm>
            <a:off x="609600" y="1143000"/>
            <a:ext cx="5943600" cy="5410200"/>
          </a:xfrm>
        </p:spPr>
        <p:txBody>
          <a:bodyPr>
            <a:noAutofit/>
          </a:bodyPr>
          <a:lstStyle/>
          <a:p>
            <a:r>
              <a:rPr lang="en-US" sz="3400" dirty="0"/>
              <a:t>Scenario: one pharmaceutical researcher used data with technical problems, and people died; another researcher made up data, and nobody died</a:t>
            </a:r>
          </a:p>
          <a:p>
            <a:r>
              <a:rPr lang="en-US" sz="3400" dirty="0"/>
              <a:t>People judge the first researcher more harshly, even though he was ethical in using real data, because of the bad outcome in his case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99" t="6965" r="2379" b="7264"/>
          <a:stretch/>
        </p:blipFill>
        <p:spPr>
          <a:xfrm>
            <a:off x="6705600" y="3581400"/>
            <a:ext cx="1969276" cy="2460169"/>
          </a:xfrm>
          <a:prstGeom prst="rect">
            <a:avLst/>
          </a:prstGeom>
        </p:spPr>
      </p:pic>
    </p:spTree>
    <p:extLst>
      <p:ext uri="{BB962C8B-B14F-4D97-AF65-F5344CB8AC3E}">
        <p14:creationId xmlns:p14="http://schemas.microsoft.com/office/powerpoint/2010/main" val="37830169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276" y="304800"/>
            <a:ext cx="7848600" cy="838200"/>
          </a:xfrm>
        </p:spPr>
        <p:txBody>
          <a:bodyPr>
            <a:normAutofit/>
          </a:bodyPr>
          <a:lstStyle/>
          <a:p>
            <a:r>
              <a:rPr lang="en-US" dirty="0"/>
              <a:t>Overvaluing Outcomes </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83</a:t>
            </a:fld>
            <a:endParaRPr lang="en-US"/>
          </a:p>
        </p:txBody>
      </p:sp>
      <p:sp>
        <p:nvSpPr>
          <p:cNvPr id="4" name="Content Placeholder 3"/>
          <p:cNvSpPr>
            <a:spLocks noGrp="1"/>
          </p:cNvSpPr>
          <p:nvPr>
            <p:ph sz="quarter" idx="1"/>
          </p:nvPr>
        </p:nvSpPr>
        <p:spPr>
          <a:xfrm>
            <a:off x="810007" y="1257300"/>
            <a:ext cx="5943600" cy="4784269"/>
          </a:xfrm>
        </p:spPr>
        <p:txBody>
          <a:bodyPr>
            <a:normAutofit/>
          </a:bodyPr>
          <a:lstStyle/>
          <a:p>
            <a:r>
              <a:rPr lang="en-US" sz="3200" dirty="0"/>
              <a:t>Another example:</a:t>
            </a:r>
          </a:p>
          <a:p>
            <a:pPr lvl="1"/>
            <a:r>
              <a:rPr lang="en-US" sz="3200" dirty="0"/>
              <a:t>Corporations under pressure from institutional investors may lay off employees for a temporary “uptick” in the stock price so the investors can sell at a higher price</a:t>
            </a:r>
          </a:p>
          <a:p>
            <a:pPr lvl="1"/>
            <a:r>
              <a:rPr lang="en-US" sz="3200" dirty="0"/>
              <a:t> Employees, their families, their communities, and remaining workers suffer</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99" t="6965" r="2379" b="7264"/>
          <a:stretch/>
        </p:blipFill>
        <p:spPr>
          <a:xfrm>
            <a:off x="6705600" y="3581400"/>
            <a:ext cx="1969276" cy="2460169"/>
          </a:xfrm>
          <a:prstGeom prst="rect">
            <a:avLst/>
          </a:prstGeom>
        </p:spPr>
      </p:pic>
    </p:spTree>
    <p:extLst>
      <p:ext uri="{BB962C8B-B14F-4D97-AF65-F5344CB8AC3E}">
        <p14:creationId xmlns:p14="http://schemas.microsoft.com/office/powerpoint/2010/main" val="3945292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sp>
        <p:nvSpPr>
          <p:cNvPr id="6" name="Slide Number Placeholder 5"/>
          <p:cNvSpPr>
            <a:spLocks noGrp="1"/>
          </p:cNvSpPr>
          <p:nvPr>
            <p:ph type="sldNum" sz="quarter" idx="12"/>
          </p:nvPr>
        </p:nvSpPr>
        <p:spPr/>
        <p:txBody>
          <a:bodyPr/>
          <a:lstStyle/>
          <a:p>
            <a:fld id="{DABFE327-10BC-4339-9DB9-23AC51F21B55}" type="slidenum">
              <a:rPr lang="en-SG" smtClean="0"/>
              <a:t>84</a:t>
            </a:fld>
            <a:endParaRPr lang="en-SG"/>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31538156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432" y="441326"/>
            <a:ext cx="7772400" cy="812400"/>
          </a:xfrm>
        </p:spPr>
        <p:txBody>
          <a:bodyPr/>
          <a:lstStyle/>
          <a:p>
            <a:r>
              <a:rPr lang="en-US" dirty="0"/>
              <a:t>A positive example</a:t>
            </a:r>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85</a:t>
            </a:fld>
            <a:endParaRPr lang="en-US"/>
          </a:p>
        </p:txBody>
      </p:sp>
      <p:sp>
        <p:nvSpPr>
          <p:cNvPr id="4" name="Content Placeholder 3"/>
          <p:cNvSpPr>
            <a:spLocks noGrp="1"/>
          </p:cNvSpPr>
          <p:nvPr>
            <p:ph sz="quarter" idx="1"/>
          </p:nvPr>
        </p:nvSpPr>
        <p:spPr>
          <a:xfrm>
            <a:off x="762000" y="2057400"/>
            <a:ext cx="7626424" cy="4419600"/>
          </a:xfrm>
        </p:spPr>
        <p:txBody>
          <a:bodyPr>
            <a:normAutofit/>
          </a:bodyPr>
          <a:lstStyle/>
          <a:p>
            <a:pPr lvl="1"/>
            <a:r>
              <a:rPr lang="en-US" sz="3200" dirty="0"/>
              <a:t>Johnson &amp; Johnson said its first responsibility is to doctors, nurses, patients, mothers, and fathers and all others who use their products</a:t>
            </a:r>
          </a:p>
          <a:p>
            <a:pPr lvl="1"/>
            <a:r>
              <a:rPr lang="en-US" sz="3200" dirty="0"/>
              <a:t>Next, they are responsible to employees</a:t>
            </a:r>
          </a:p>
          <a:p>
            <a:pPr lvl="1"/>
            <a:r>
              <a:rPr lang="en-US" sz="3200" dirty="0"/>
              <a:t>Then, they are responsible to the communities in which they live and work and the world community as well</a:t>
            </a:r>
          </a:p>
          <a:p>
            <a:pPr lvl="1"/>
            <a:r>
              <a:rPr lang="en-US" sz="3200" dirty="0"/>
              <a:t>Finally, the are responsible to stockholders</a:t>
            </a:r>
            <a:endParaRPr lang="en-SG"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268760"/>
            <a:ext cx="3749040" cy="777240"/>
          </a:xfrm>
          <a:prstGeom prst="rect">
            <a:avLst/>
          </a:prstGeom>
        </p:spPr>
      </p:pic>
    </p:spTree>
    <p:extLst>
      <p:ext uri="{BB962C8B-B14F-4D97-AF65-F5344CB8AC3E}">
        <p14:creationId xmlns:p14="http://schemas.microsoft.com/office/powerpoint/2010/main" val="3196440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3187"/>
            <a:ext cx="8077200" cy="1143000"/>
          </a:xfrm>
        </p:spPr>
        <p:txBody>
          <a:bodyPr>
            <a:normAutofit/>
          </a:bodyPr>
          <a:lstStyle/>
          <a:p>
            <a:r>
              <a:rPr lang="en-US" sz="4800" dirty="0"/>
              <a:t>Tylenol</a:t>
            </a:r>
            <a:endParaRPr lang="en-SG" sz="4800"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86</a:t>
            </a:fld>
            <a:endParaRPr lang="en-US"/>
          </a:p>
        </p:txBody>
      </p:sp>
      <p:sp>
        <p:nvSpPr>
          <p:cNvPr id="4" name="Content Placeholder 3"/>
          <p:cNvSpPr>
            <a:spLocks noGrp="1"/>
          </p:cNvSpPr>
          <p:nvPr>
            <p:ph sz="quarter" idx="1"/>
          </p:nvPr>
        </p:nvSpPr>
        <p:spPr>
          <a:xfrm>
            <a:off x="603504" y="1988840"/>
            <a:ext cx="7784920" cy="4389100"/>
          </a:xfrm>
        </p:spPr>
        <p:txBody>
          <a:bodyPr>
            <a:normAutofit/>
          </a:bodyPr>
          <a:lstStyle/>
          <a:p>
            <a:r>
              <a:rPr lang="en-US" sz="3200" dirty="0"/>
              <a:t>In 1982, </a:t>
            </a:r>
            <a:r>
              <a:rPr lang="en-SG" sz="3200" dirty="0"/>
              <a:t>Tylenol was the most successful over-the-counter product in the United States with over 100 million users</a:t>
            </a:r>
          </a:p>
          <a:p>
            <a:r>
              <a:rPr lang="en-SG" sz="3200" dirty="0"/>
              <a:t>Tylenol was the absolute leader in the painkiller field accounting for a 37 percent market share, outselling the next four leading painkillers combined, including Anacin, Bayer, </a:t>
            </a:r>
            <a:r>
              <a:rPr lang="en-SG" sz="3200" dirty="0" err="1"/>
              <a:t>Bufferin</a:t>
            </a:r>
            <a:r>
              <a:rPr lang="en-SG" sz="3200" dirty="0"/>
              <a:t>, and Excedrin</a:t>
            </a:r>
            <a:endParaRPr lang="en-S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337457"/>
            <a:ext cx="2095500" cy="1394460"/>
          </a:xfrm>
          <a:prstGeom prst="rect">
            <a:avLst/>
          </a:prstGeom>
        </p:spPr>
      </p:pic>
    </p:spTree>
    <p:extLst>
      <p:ext uri="{BB962C8B-B14F-4D97-AF65-F5344CB8AC3E}">
        <p14:creationId xmlns:p14="http://schemas.microsoft.com/office/powerpoint/2010/main" val="11302135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2"/>
          </a:xfrm>
        </p:spPr>
        <p:txBody>
          <a:bodyPr>
            <a:normAutofit/>
          </a:bodyPr>
          <a:lstStyle/>
          <a:p>
            <a:r>
              <a:rPr lang="en-US" sz="4800" dirty="0"/>
              <a:t>The Tylenol Crisis</a:t>
            </a:r>
            <a:endParaRPr lang="en-SG" sz="4800"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87</a:t>
            </a:fld>
            <a:endParaRPr lang="en-US"/>
          </a:p>
        </p:txBody>
      </p:sp>
      <p:sp>
        <p:nvSpPr>
          <p:cNvPr id="4" name="Content Placeholder 3"/>
          <p:cNvSpPr>
            <a:spLocks noGrp="1"/>
          </p:cNvSpPr>
          <p:nvPr>
            <p:ph sz="quarter" idx="1"/>
          </p:nvPr>
        </p:nvSpPr>
        <p:spPr>
          <a:xfrm>
            <a:off x="838200" y="2895600"/>
            <a:ext cx="7772400" cy="3505200"/>
          </a:xfrm>
        </p:spPr>
        <p:txBody>
          <a:bodyPr>
            <a:noAutofit/>
          </a:bodyPr>
          <a:lstStyle/>
          <a:p>
            <a:r>
              <a:rPr lang="en-US" sz="3200" dirty="0"/>
              <a:t>In 1982, seven people died after taking Tylenol capsules that had been poisoned with potassium cyanide</a:t>
            </a:r>
          </a:p>
          <a:p>
            <a:r>
              <a:rPr lang="en-SG" sz="3200" dirty="0"/>
              <a:t>Johnson &amp; Johnson distributed warnings to hospitals and distributors and halted Tylenol production and advertising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74470"/>
            <a:ext cx="2247900" cy="1303020"/>
          </a:xfrm>
          <a:prstGeom prst="rect">
            <a:avLst/>
          </a:prstGeom>
        </p:spPr>
      </p:pic>
    </p:spTree>
    <p:extLst>
      <p:ext uri="{BB962C8B-B14F-4D97-AF65-F5344CB8AC3E}">
        <p14:creationId xmlns:p14="http://schemas.microsoft.com/office/powerpoint/2010/main" val="35385598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01000" cy="990600"/>
          </a:xfrm>
        </p:spPr>
        <p:txBody>
          <a:bodyPr>
            <a:normAutofit/>
          </a:bodyPr>
          <a:lstStyle/>
          <a:p>
            <a:r>
              <a:rPr lang="en-US" sz="4800" dirty="0"/>
              <a:t>Tylenol Crisis</a:t>
            </a:r>
            <a:endParaRPr lang="en-SG" sz="4800"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88</a:t>
            </a:fld>
            <a:endParaRPr lang="en-US"/>
          </a:p>
        </p:txBody>
      </p:sp>
      <p:sp>
        <p:nvSpPr>
          <p:cNvPr id="4" name="Content Placeholder 3"/>
          <p:cNvSpPr>
            <a:spLocks noGrp="1"/>
          </p:cNvSpPr>
          <p:nvPr>
            <p:ph sz="quarter" idx="1"/>
          </p:nvPr>
        </p:nvSpPr>
        <p:spPr>
          <a:xfrm>
            <a:off x="533400" y="2057400"/>
            <a:ext cx="8071048" cy="4267200"/>
          </a:xfrm>
        </p:spPr>
        <p:txBody>
          <a:bodyPr>
            <a:normAutofit/>
          </a:bodyPr>
          <a:lstStyle/>
          <a:p>
            <a:r>
              <a:rPr lang="en-SG" sz="3200" dirty="0"/>
              <a:t>Johnson &amp; Johnson immediately issued a nationwide recall of Tylenol products; an estimated 31 million bottles were in circulation</a:t>
            </a:r>
          </a:p>
          <a:p>
            <a:r>
              <a:rPr lang="en-SG" sz="3200" dirty="0"/>
              <a:t>When it was determined that only capsules were tampered with, Johnson &amp; Johnson offered to exchange all Tylenol capsules already purchased by the public with solid tablets</a:t>
            </a:r>
          </a:p>
          <a:p>
            <a:endParaRPr lang="en-SG" sz="2800" dirty="0"/>
          </a:p>
          <a:p>
            <a:endParaRPr lang="en-S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457200"/>
            <a:ext cx="1871663" cy="1371600"/>
          </a:xfrm>
          <a:prstGeom prst="rect">
            <a:avLst/>
          </a:prstGeom>
        </p:spPr>
      </p:pic>
    </p:spTree>
    <p:extLst>
      <p:ext uri="{BB962C8B-B14F-4D97-AF65-F5344CB8AC3E}">
        <p14:creationId xmlns:p14="http://schemas.microsoft.com/office/powerpoint/2010/main" val="23833958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36923"/>
            <a:ext cx="7924800" cy="944562"/>
          </a:xfrm>
        </p:spPr>
        <p:txBody>
          <a:bodyPr>
            <a:normAutofit/>
          </a:bodyPr>
          <a:lstStyle/>
          <a:p>
            <a:r>
              <a:rPr lang="en-US" sz="4800" dirty="0"/>
              <a:t>Tylenol Crisis</a:t>
            </a:r>
            <a:endParaRPr lang="en-SG" sz="4800"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89</a:t>
            </a:fld>
            <a:endParaRPr lang="en-US"/>
          </a:p>
        </p:txBody>
      </p:sp>
      <p:sp>
        <p:nvSpPr>
          <p:cNvPr id="4" name="Content Placeholder 3"/>
          <p:cNvSpPr>
            <a:spLocks noGrp="1"/>
          </p:cNvSpPr>
          <p:nvPr>
            <p:ph sz="quarter" idx="1"/>
          </p:nvPr>
        </p:nvSpPr>
        <p:spPr>
          <a:xfrm>
            <a:off x="686228" y="1484784"/>
            <a:ext cx="6781800" cy="4648200"/>
          </a:xfrm>
        </p:spPr>
        <p:txBody>
          <a:bodyPr>
            <a:noAutofit/>
          </a:bodyPr>
          <a:lstStyle/>
          <a:p>
            <a:r>
              <a:rPr lang="en-SG" sz="3200" dirty="0"/>
              <a:t>Johnson &amp; Johnson created new triple safety seal packaging— a glued box, a plastic seal over the neck of the bottle, and a foil seal over the mouth of the bottle.</a:t>
            </a:r>
          </a:p>
          <a:p>
            <a:r>
              <a:rPr lang="en-SG" sz="3200" dirty="0"/>
              <a:t>Tylenol became the first product in the industry to use the new tamper resistant packaging just 6 months after the crisis occurred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028" y="3303612"/>
            <a:ext cx="1112520" cy="2156460"/>
          </a:xfrm>
          <a:prstGeom prst="rect">
            <a:avLst/>
          </a:prstGeom>
        </p:spPr>
      </p:pic>
    </p:spTree>
    <p:extLst>
      <p:ext uri="{BB962C8B-B14F-4D97-AF65-F5344CB8AC3E}">
        <p14:creationId xmlns:p14="http://schemas.microsoft.com/office/powerpoint/2010/main" val="234940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04" y="778737"/>
            <a:ext cx="8686800" cy="838200"/>
          </a:xfrm>
        </p:spPr>
        <p:txBody>
          <a:bodyPr>
            <a:normAutofit/>
          </a:bodyPr>
          <a:lstStyle/>
          <a:p>
            <a:r>
              <a:rPr lang="en-US" sz="4000" dirty="0"/>
              <a:t>  The moral foundation</a:t>
            </a:r>
            <a:endParaRPr lang="en-SG" sz="4000" dirty="0"/>
          </a:p>
        </p:txBody>
      </p:sp>
      <p:sp>
        <p:nvSpPr>
          <p:cNvPr id="3" name="Content Placeholder 2"/>
          <p:cNvSpPr>
            <a:spLocks noGrp="1"/>
          </p:cNvSpPr>
          <p:nvPr>
            <p:ph sz="quarter" idx="1"/>
          </p:nvPr>
        </p:nvSpPr>
        <p:spPr>
          <a:xfrm>
            <a:off x="668205" y="1700808"/>
            <a:ext cx="5334000" cy="4811486"/>
          </a:xfrm>
        </p:spPr>
        <p:txBody>
          <a:bodyPr>
            <a:normAutofit/>
          </a:bodyPr>
          <a:lstStyle/>
          <a:p>
            <a:pPr marL="0" indent="0">
              <a:buNone/>
            </a:pPr>
            <a:r>
              <a:rPr lang="en-US" sz="3200" dirty="0"/>
              <a:t>“…the endurance of organization depends upon the quality of leadership; and that quality derives from the breadth of the morality upon which it rests.”</a:t>
            </a:r>
          </a:p>
          <a:p>
            <a:pPr marL="0" indent="0">
              <a:buNone/>
            </a:pPr>
            <a:r>
              <a:rPr lang="en-US" sz="2200" i="1" dirty="0"/>
              <a:t>    --</a:t>
            </a:r>
            <a:r>
              <a:rPr lang="en-US" sz="2200" dirty="0"/>
              <a:t>Chester </a:t>
            </a:r>
            <a:r>
              <a:rPr lang="en-US" sz="2200" dirty="0" err="1"/>
              <a:t>Barnard,</a:t>
            </a:r>
            <a:r>
              <a:rPr lang="en-US" sz="2200" i="1" dirty="0" err="1"/>
              <a:t>The</a:t>
            </a:r>
            <a:r>
              <a:rPr lang="en-US" sz="2200" i="1" dirty="0"/>
              <a:t> Functions of the Executive</a:t>
            </a:r>
          </a:p>
          <a:p>
            <a:endParaRPr lang="en-US" dirty="0"/>
          </a:p>
          <a:p>
            <a:pPr marL="0" indent="0">
              <a:buNone/>
            </a:pPr>
            <a:endParaRPr lang="en-SG"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756" y="2492896"/>
            <a:ext cx="2027039" cy="3048000"/>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9</a:t>
            </a:fld>
            <a:endParaRPr lang="en-SG"/>
          </a:p>
        </p:txBody>
      </p:sp>
    </p:spTree>
    <p:extLst>
      <p:ext uri="{BB962C8B-B14F-4D97-AF65-F5344CB8AC3E}">
        <p14:creationId xmlns:p14="http://schemas.microsoft.com/office/powerpoint/2010/main" val="860614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48343"/>
            <a:ext cx="7924800" cy="1143000"/>
          </a:xfrm>
        </p:spPr>
        <p:txBody>
          <a:bodyPr>
            <a:normAutofit/>
          </a:bodyPr>
          <a:lstStyle/>
          <a:p>
            <a:r>
              <a:rPr lang="en-US" sz="4400" dirty="0"/>
              <a:t>Tylenol</a:t>
            </a:r>
            <a:endParaRPr lang="en-SG" sz="4400"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90</a:t>
            </a:fld>
            <a:endParaRPr lang="en-US"/>
          </a:p>
        </p:txBody>
      </p:sp>
      <p:sp>
        <p:nvSpPr>
          <p:cNvPr id="4" name="Content Placeholder 3"/>
          <p:cNvSpPr>
            <a:spLocks noGrp="1"/>
          </p:cNvSpPr>
          <p:nvPr>
            <p:ph sz="quarter" idx="1"/>
          </p:nvPr>
        </p:nvSpPr>
        <p:spPr>
          <a:xfrm>
            <a:off x="762000" y="2133600"/>
            <a:ext cx="7924800" cy="4267200"/>
          </a:xfrm>
        </p:spPr>
        <p:txBody>
          <a:bodyPr>
            <a:normAutofit/>
          </a:bodyPr>
          <a:lstStyle/>
          <a:p>
            <a:r>
              <a:rPr lang="en-US" sz="3300" dirty="0"/>
              <a:t>The crisis cost the company as much as $500 million</a:t>
            </a:r>
            <a:endParaRPr lang="en-SG" sz="3300" dirty="0"/>
          </a:p>
          <a:p>
            <a:r>
              <a:rPr lang="en-SG" sz="3300" dirty="0"/>
              <a:t>The company’s leadership set an ethical example from the beginning by making public safety their number one concern </a:t>
            </a:r>
          </a:p>
          <a:p>
            <a:r>
              <a:rPr lang="en-SG" sz="3300" dirty="0"/>
              <a:t>The media gave the company positive coverage; public trust was enhanced</a:t>
            </a:r>
          </a:p>
          <a:p>
            <a:endParaRPr lang="en-SG" dirty="0"/>
          </a:p>
          <a:p>
            <a:endParaRPr lang="en-S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692696"/>
            <a:ext cx="2286000" cy="1280160"/>
          </a:xfrm>
          <a:prstGeom prst="rect">
            <a:avLst/>
          </a:prstGeom>
        </p:spPr>
      </p:pic>
    </p:spTree>
    <p:extLst>
      <p:ext uri="{BB962C8B-B14F-4D97-AF65-F5344CB8AC3E}">
        <p14:creationId xmlns:p14="http://schemas.microsoft.com/office/powerpoint/2010/main" val="30357615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498178"/>
          </a:xfrm>
        </p:spPr>
        <p:txBody>
          <a:bodyPr>
            <a:normAutofit/>
          </a:bodyPr>
          <a:lstStyle/>
          <a:p>
            <a:r>
              <a:rPr lang="en-US" dirty="0"/>
              <a:t>Hurricane Harvey</a:t>
            </a:r>
            <a:br>
              <a:rPr lang="en-US" dirty="0"/>
            </a:br>
            <a:r>
              <a:rPr lang="en-US" dirty="0"/>
              <a:t>and Mattress Mack</a:t>
            </a:r>
          </a:p>
        </p:txBody>
      </p:sp>
      <p:sp>
        <p:nvSpPr>
          <p:cNvPr id="3" name="Slide Number Placeholder 2"/>
          <p:cNvSpPr>
            <a:spLocks noGrp="1"/>
          </p:cNvSpPr>
          <p:nvPr>
            <p:ph type="sldNum" sz="quarter" idx="12"/>
          </p:nvPr>
        </p:nvSpPr>
        <p:spPr/>
        <p:txBody>
          <a:bodyPr/>
          <a:lstStyle/>
          <a:p>
            <a:fld id="{DABFE327-10BC-4339-9DB9-23AC51F21B55}" type="slidenum">
              <a:rPr lang="en-SG" smtClean="0"/>
              <a:t>91</a:t>
            </a:fld>
            <a:endParaRPr lang="en-SG"/>
          </a:p>
        </p:txBody>
      </p:sp>
      <p:sp>
        <p:nvSpPr>
          <p:cNvPr id="4" name="Content Placeholder 3"/>
          <p:cNvSpPr>
            <a:spLocks noGrp="1"/>
          </p:cNvSpPr>
          <p:nvPr>
            <p:ph sz="quarter" idx="1"/>
          </p:nvPr>
        </p:nvSpPr>
        <p:spPr>
          <a:xfrm>
            <a:off x="683568" y="2060848"/>
            <a:ext cx="8003232" cy="4392488"/>
          </a:xfrm>
        </p:spPr>
        <p:txBody>
          <a:bodyPr>
            <a:normAutofit/>
          </a:bodyPr>
          <a:lstStyle/>
          <a:p>
            <a:r>
              <a:rPr lang="en-US" sz="3200" dirty="0"/>
              <a:t>In 2017 when Jim </a:t>
            </a:r>
            <a:r>
              <a:rPr lang="en-US" sz="3200" dirty="0" err="1"/>
              <a:t>McIngvale</a:t>
            </a:r>
            <a:r>
              <a:rPr lang="en-US" sz="3200" dirty="0"/>
              <a:t> woke up in his home filled with two to three feet of water, he headed to work and decided to open a couple of his Mattress Mack furniture stores in Houston as shelters</a:t>
            </a:r>
          </a:p>
          <a:p>
            <a:r>
              <a:rPr lang="en-US" sz="3200" dirty="0"/>
              <a:t>He sent out 10-15 company trucks to rescue people trapped in their homes, rescuing 200</a:t>
            </a:r>
          </a:p>
          <a:p>
            <a:r>
              <a:rPr lang="en-US" sz="3200" dirty="0"/>
              <a:t>400 people stayed at his stores, which have bathrooms, showers, and restaurants</a:t>
            </a:r>
          </a:p>
          <a:p>
            <a:pPr marL="0" indent="0">
              <a:buNone/>
            </a:pP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332656"/>
            <a:ext cx="2518222" cy="1680316"/>
          </a:xfrm>
          <a:prstGeom prst="rect">
            <a:avLst/>
          </a:prstGeom>
        </p:spPr>
      </p:pic>
    </p:spTree>
    <p:extLst>
      <p:ext uri="{BB962C8B-B14F-4D97-AF65-F5344CB8AC3E}">
        <p14:creationId xmlns:p14="http://schemas.microsoft.com/office/powerpoint/2010/main" val="21370319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72" y="476672"/>
            <a:ext cx="8003232" cy="1354162"/>
          </a:xfrm>
        </p:spPr>
        <p:txBody>
          <a:bodyPr>
            <a:noAutofit/>
          </a:bodyPr>
          <a:lstStyle/>
          <a:p>
            <a:r>
              <a:rPr lang="en-US" dirty="0"/>
              <a:t>The world’s most</a:t>
            </a:r>
            <a:br>
              <a:rPr lang="en-US" dirty="0"/>
            </a:br>
            <a:r>
              <a:rPr lang="en-US" dirty="0"/>
              <a:t>ethical companies</a:t>
            </a:r>
          </a:p>
        </p:txBody>
      </p:sp>
      <p:sp>
        <p:nvSpPr>
          <p:cNvPr id="3" name="Slide Number Placeholder 2"/>
          <p:cNvSpPr>
            <a:spLocks noGrp="1"/>
          </p:cNvSpPr>
          <p:nvPr>
            <p:ph type="sldNum" sz="quarter" idx="12"/>
          </p:nvPr>
        </p:nvSpPr>
        <p:spPr/>
        <p:txBody>
          <a:bodyPr/>
          <a:lstStyle/>
          <a:p>
            <a:fld id="{DABFE327-10BC-4339-9DB9-23AC51F21B55}" type="slidenum">
              <a:rPr lang="en-SG" smtClean="0"/>
              <a:t>92</a:t>
            </a:fld>
            <a:endParaRPr lang="en-SG"/>
          </a:p>
        </p:txBody>
      </p:sp>
      <p:sp>
        <p:nvSpPr>
          <p:cNvPr id="4" name="Content Placeholder 3"/>
          <p:cNvSpPr>
            <a:spLocks noGrp="1"/>
          </p:cNvSpPr>
          <p:nvPr>
            <p:ph sz="quarter" idx="1"/>
          </p:nvPr>
        </p:nvSpPr>
        <p:spPr>
          <a:xfrm>
            <a:off x="755576" y="1977191"/>
            <a:ext cx="7931224" cy="4536504"/>
          </a:xfrm>
        </p:spPr>
        <p:txBody>
          <a:bodyPr>
            <a:normAutofit lnSpcReduction="10000"/>
          </a:bodyPr>
          <a:lstStyle/>
          <a:p>
            <a:r>
              <a:rPr lang="en-US" sz="3200" dirty="0"/>
              <a:t>Forbes magazine reported on the world’s most ethical companies for 2017– a total of 124</a:t>
            </a:r>
          </a:p>
          <a:p>
            <a:r>
              <a:rPr lang="en-US" sz="3200" dirty="0"/>
              <a:t>The list is a result of a survey by </a:t>
            </a:r>
            <a:r>
              <a:rPr lang="en-US" sz="3200" dirty="0" err="1"/>
              <a:t>Ethisphere</a:t>
            </a:r>
            <a:r>
              <a:rPr lang="en-US" sz="3200" dirty="0"/>
              <a:t>, with five criteria, including the company’s ethics and compliance program; whether ethics are embedded in the culture from top to bottom; separation of the Board Chair and CEO roles; corporate citizenship and responsibility; and leadership, innovation, and reputation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509749"/>
            <a:ext cx="2970844" cy="1152128"/>
          </a:xfrm>
          <a:prstGeom prst="rect">
            <a:avLst/>
          </a:prstGeom>
        </p:spPr>
      </p:pic>
    </p:spTree>
    <p:extLst>
      <p:ext uri="{BB962C8B-B14F-4D97-AF65-F5344CB8AC3E}">
        <p14:creationId xmlns:p14="http://schemas.microsoft.com/office/powerpoint/2010/main" val="12086982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396" y="476672"/>
            <a:ext cx="8003232" cy="1354162"/>
          </a:xfrm>
        </p:spPr>
        <p:txBody>
          <a:bodyPr>
            <a:noAutofit/>
          </a:bodyPr>
          <a:lstStyle/>
          <a:p>
            <a:r>
              <a:rPr lang="en-US" dirty="0"/>
              <a:t>The world’s most</a:t>
            </a:r>
            <a:br>
              <a:rPr lang="en-US" dirty="0"/>
            </a:br>
            <a:r>
              <a:rPr lang="en-US" dirty="0"/>
              <a:t>ethical companies</a:t>
            </a:r>
          </a:p>
        </p:txBody>
      </p:sp>
      <p:sp>
        <p:nvSpPr>
          <p:cNvPr id="3" name="Slide Number Placeholder 2"/>
          <p:cNvSpPr>
            <a:spLocks noGrp="1"/>
          </p:cNvSpPr>
          <p:nvPr>
            <p:ph type="sldNum" sz="quarter" idx="12"/>
          </p:nvPr>
        </p:nvSpPr>
        <p:spPr/>
        <p:txBody>
          <a:bodyPr/>
          <a:lstStyle/>
          <a:p>
            <a:fld id="{DABFE327-10BC-4339-9DB9-23AC51F21B55}" type="slidenum">
              <a:rPr lang="en-SG" smtClean="0"/>
              <a:t>93</a:t>
            </a:fld>
            <a:endParaRPr lang="en-SG"/>
          </a:p>
        </p:txBody>
      </p:sp>
      <p:sp>
        <p:nvSpPr>
          <p:cNvPr id="4" name="Content Placeholder 3"/>
          <p:cNvSpPr>
            <a:spLocks noGrp="1"/>
          </p:cNvSpPr>
          <p:nvPr>
            <p:ph sz="quarter" idx="1"/>
          </p:nvPr>
        </p:nvSpPr>
        <p:spPr>
          <a:xfrm>
            <a:off x="755576" y="1988840"/>
            <a:ext cx="7848872" cy="4320480"/>
          </a:xfrm>
        </p:spPr>
        <p:txBody>
          <a:bodyPr>
            <a:normAutofit lnSpcReduction="10000"/>
          </a:bodyPr>
          <a:lstStyle/>
          <a:p>
            <a:r>
              <a:rPr lang="en-US" sz="3200" dirty="0"/>
              <a:t>Thirteen companies have made the cut every single year for eleven years: Aflac, Deere &amp; Company, Ecolab, Fluor, GE, International Paper, Kao Corporation, Milliken and Company, PepsiCo, Starbucks, Texas Instruments, UPS and Xerox</a:t>
            </a:r>
          </a:p>
          <a:p>
            <a:r>
              <a:rPr lang="en-US" sz="3200" dirty="0"/>
              <a:t>Other companies on the list are Dell, Ford, Kellogg, Levi Strauss, Microsoft, T-Mobile, Volvo, and USAA</a:t>
            </a:r>
          </a:p>
          <a:p>
            <a:pPr marL="0" indent="0">
              <a:buNone/>
            </a:pP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498772"/>
            <a:ext cx="2970844" cy="1152128"/>
          </a:xfrm>
          <a:prstGeom prst="rect">
            <a:avLst/>
          </a:prstGeom>
        </p:spPr>
      </p:pic>
    </p:spTree>
    <p:extLst>
      <p:ext uri="{BB962C8B-B14F-4D97-AF65-F5344CB8AC3E}">
        <p14:creationId xmlns:p14="http://schemas.microsoft.com/office/powerpoint/2010/main" val="36645893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sp>
        <p:nvSpPr>
          <p:cNvPr id="6" name="Slide Number Placeholder 5"/>
          <p:cNvSpPr>
            <a:spLocks noGrp="1"/>
          </p:cNvSpPr>
          <p:nvPr>
            <p:ph type="sldNum" sz="quarter" idx="12"/>
          </p:nvPr>
        </p:nvSpPr>
        <p:spPr/>
        <p:txBody>
          <a:bodyPr/>
          <a:lstStyle/>
          <a:p>
            <a:fld id="{DABFE327-10BC-4339-9DB9-23AC51F21B55}" type="slidenum">
              <a:rPr lang="en-SG" smtClean="0"/>
              <a:t>94</a:t>
            </a:fld>
            <a:endParaRPr lang="en-SG"/>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2969371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775" y="2191172"/>
            <a:ext cx="7772400" cy="1143000"/>
          </a:xfrm>
        </p:spPr>
        <p:txBody>
          <a:bodyPr/>
          <a:lstStyle/>
          <a:p>
            <a:r>
              <a:rPr lang="en-US" dirty="0"/>
              <a:t>Questions</a:t>
            </a:r>
          </a:p>
        </p:txBody>
      </p:sp>
      <p:sp>
        <p:nvSpPr>
          <p:cNvPr id="3" name="Slide Number Placeholder 2"/>
          <p:cNvSpPr>
            <a:spLocks noGrp="1"/>
          </p:cNvSpPr>
          <p:nvPr>
            <p:ph type="sldNum" sz="quarter" idx="12"/>
          </p:nvPr>
        </p:nvSpPr>
        <p:spPr/>
        <p:txBody>
          <a:bodyPr/>
          <a:lstStyle/>
          <a:p>
            <a:fld id="{DABFE327-10BC-4339-9DB9-23AC51F21B55}" type="slidenum">
              <a:rPr lang="en-SG" smtClean="0"/>
              <a:t>95</a:t>
            </a:fld>
            <a:endParaRPr lang="en-SG"/>
          </a:p>
        </p:txBody>
      </p:sp>
      <p:sp>
        <p:nvSpPr>
          <p:cNvPr id="4" name="Content Placeholder 3"/>
          <p:cNvSpPr>
            <a:spLocks noGrp="1"/>
          </p:cNvSpPr>
          <p:nvPr>
            <p:ph sz="quarter" idx="1"/>
          </p:nvPr>
        </p:nvSpPr>
        <p:spPr>
          <a:xfrm>
            <a:off x="914400" y="3429000"/>
            <a:ext cx="7772400" cy="2590800"/>
          </a:xfrm>
        </p:spPr>
        <p:txBody>
          <a:bodyPr>
            <a:normAutofit/>
          </a:bodyPr>
          <a:lstStyle/>
          <a:p>
            <a:r>
              <a:rPr lang="en-US" sz="3600" dirty="0"/>
              <a:t>What organizations do you know to be highly ethical?</a:t>
            </a:r>
          </a:p>
          <a:p>
            <a:r>
              <a:rPr lang="en-US" sz="3600" dirty="0"/>
              <a:t>What makes them highly ethical?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6" y="2852936"/>
            <a:ext cx="477934" cy="4163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031" y="908720"/>
            <a:ext cx="2667000" cy="1714500"/>
          </a:xfrm>
          <a:prstGeom prst="rect">
            <a:avLst/>
          </a:prstGeom>
        </p:spPr>
      </p:pic>
    </p:spTree>
    <p:extLst>
      <p:ext uri="{BB962C8B-B14F-4D97-AF65-F5344CB8AC3E}">
        <p14:creationId xmlns:p14="http://schemas.microsoft.com/office/powerpoint/2010/main" val="33533696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3" name="Content Placeholder 2"/>
          <p:cNvSpPr>
            <a:spLocks noGrp="1"/>
          </p:cNvSpPr>
          <p:nvPr>
            <p:ph sz="quarter" idx="1"/>
          </p:nvPr>
        </p:nvSpPr>
        <p:spPr>
          <a:xfrm>
            <a:off x="492758" y="4149080"/>
            <a:ext cx="8147248" cy="1510680"/>
          </a:xfrm>
        </p:spPr>
        <p:txBody>
          <a:bodyPr>
            <a:normAutofit/>
          </a:bodyPr>
          <a:lstStyle/>
          <a:p>
            <a:pPr marL="0" indent="0" algn="ctr">
              <a:buNone/>
            </a:pPr>
            <a:r>
              <a:rPr lang="en-US" sz="6000" dirty="0"/>
              <a:t>Learning to Be Ethical</a:t>
            </a:r>
            <a:endParaRPr lang="en-SG" sz="6000" dirty="0"/>
          </a:p>
        </p:txBody>
      </p:sp>
      <p:sp>
        <p:nvSpPr>
          <p:cNvPr id="5" name="Slide Number Placeholder 4"/>
          <p:cNvSpPr>
            <a:spLocks noGrp="1"/>
          </p:cNvSpPr>
          <p:nvPr>
            <p:ph type="sldNum" sz="quarter" idx="12"/>
          </p:nvPr>
        </p:nvSpPr>
        <p:spPr/>
        <p:txBody>
          <a:bodyPr/>
          <a:lstStyle/>
          <a:p>
            <a:fld id="{DABFE327-10BC-4339-9DB9-23AC51F21B55}" type="slidenum">
              <a:rPr lang="en-SG" smtClean="0"/>
              <a:t>96</a:t>
            </a:fld>
            <a:endParaRPr lang="en-SG"/>
          </a:p>
        </p:txBody>
      </p:sp>
      <p:graphicFrame>
        <p:nvGraphicFramePr>
          <p:cNvPr id="4" name="Object 3">
            <a:extLst>
              <a:ext uri="{FF2B5EF4-FFF2-40B4-BE49-F238E27FC236}">
                <a16:creationId xmlns:a16="http://schemas.microsoft.com/office/drawing/2014/main" id="{E7F2CE8B-9771-4DFD-A4C8-916350E190EB}"/>
              </a:ext>
            </a:extLst>
          </p:cNvPr>
          <p:cNvGraphicFramePr>
            <a:graphicFrameLocks noChangeAspect="1"/>
          </p:cNvGraphicFramePr>
          <p:nvPr>
            <p:extLst>
              <p:ext uri="{D42A27DB-BD31-4B8C-83A1-F6EECF244321}">
                <p14:modId xmlns:p14="http://schemas.microsoft.com/office/powerpoint/2010/main" val="1752733455"/>
              </p:ext>
            </p:extLst>
          </p:nvPr>
        </p:nvGraphicFramePr>
        <p:xfrm>
          <a:off x="3370535" y="2060848"/>
          <a:ext cx="2402929" cy="1856808"/>
        </p:xfrm>
        <a:graphic>
          <a:graphicData uri="http://schemas.openxmlformats.org/presentationml/2006/ole">
            <mc:AlternateContent xmlns:mc="http://schemas.openxmlformats.org/markup-compatibility/2006">
              <mc:Choice xmlns:v="urn:schemas-microsoft-com:vml" Requires="v">
                <p:oleObj spid="_x0000_s17663" name="Acrobat Document" r:id="rId3" imgW="7543519" imgH="5829300" progId="AcroExch.Document.DC">
                  <p:embed/>
                </p:oleObj>
              </mc:Choice>
              <mc:Fallback>
                <p:oleObj name="Acrobat Document" r:id="rId3" imgW="7543519" imgH="5829300" progId="AcroExch.Document.DC">
                  <p:embed/>
                  <p:pic>
                    <p:nvPicPr>
                      <p:cNvPr id="4" name="Object 3">
                        <a:extLst>
                          <a:ext uri="{FF2B5EF4-FFF2-40B4-BE49-F238E27FC236}">
                            <a16:creationId xmlns:a16="http://schemas.microsoft.com/office/drawing/2014/main" id="{D9D5E2A9-A4F9-4571-8DCC-B92C571035CE}"/>
                          </a:ext>
                        </a:extLst>
                      </p:cNvPr>
                      <p:cNvPicPr/>
                      <p:nvPr/>
                    </p:nvPicPr>
                    <p:blipFill>
                      <a:blip r:embed="rId4"/>
                      <a:stretch>
                        <a:fillRect/>
                      </a:stretch>
                    </p:blipFill>
                    <p:spPr>
                      <a:xfrm>
                        <a:off x="3370535" y="2060848"/>
                        <a:ext cx="2402929" cy="1856808"/>
                      </a:xfrm>
                      <a:prstGeom prst="rect">
                        <a:avLst/>
                      </a:prstGeom>
                    </p:spPr>
                  </p:pic>
                </p:oleObj>
              </mc:Fallback>
            </mc:AlternateContent>
          </a:graphicData>
        </a:graphic>
      </p:graphicFrame>
    </p:spTree>
    <p:extLst>
      <p:ext uri="{BB962C8B-B14F-4D97-AF65-F5344CB8AC3E}">
        <p14:creationId xmlns:p14="http://schemas.microsoft.com/office/powerpoint/2010/main" val="16995218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4000" dirty="0"/>
              <a:t>Prerequisites for leadership</a:t>
            </a:r>
            <a:endParaRPr lang="en-SG" sz="4000" dirty="0"/>
          </a:p>
        </p:txBody>
      </p:sp>
      <p:sp>
        <p:nvSpPr>
          <p:cNvPr id="3" name="Content Placeholder 2"/>
          <p:cNvSpPr>
            <a:spLocks noGrp="1"/>
          </p:cNvSpPr>
          <p:nvPr>
            <p:ph sz="quarter" idx="1"/>
          </p:nvPr>
        </p:nvSpPr>
        <p:spPr>
          <a:xfrm>
            <a:off x="3657600" y="1554162"/>
            <a:ext cx="5105400" cy="4525963"/>
          </a:xfrm>
        </p:spPr>
        <p:txBody>
          <a:bodyPr>
            <a:normAutofit/>
          </a:bodyPr>
          <a:lstStyle/>
          <a:p>
            <a:pPr marL="0" indent="0">
              <a:buNone/>
            </a:pPr>
            <a:r>
              <a:rPr lang="en-US" sz="3200" dirty="0"/>
              <a:t>The impact of the ethical behavior of leaders is so important that an understanding of ethical issues and a track record of ethical decision-making should be prerequisites for promotion to leadership positions</a:t>
            </a:r>
            <a:endParaRPr lang="en-SG"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034"/>
          <a:stretch/>
        </p:blipFill>
        <p:spPr>
          <a:xfrm>
            <a:off x="609600" y="1600200"/>
            <a:ext cx="2585506" cy="4419600"/>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97</a:t>
            </a:fld>
            <a:endParaRPr lang="en-SG"/>
          </a:p>
        </p:txBody>
      </p:sp>
    </p:spTree>
    <p:extLst>
      <p:ext uri="{BB962C8B-B14F-4D97-AF65-F5344CB8AC3E}">
        <p14:creationId xmlns:p14="http://schemas.microsoft.com/office/powerpoint/2010/main" val="8285414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6676"/>
            <a:ext cx="7848600" cy="1143000"/>
          </a:xfrm>
        </p:spPr>
        <p:txBody>
          <a:bodyPr>
            <a:normAutofit fontScale="90000"/>
          </a:bodyPr>
          <a:lstStyle/>
          <a:p>
            <a:r>
              <a:rPr lang="en-US" dirty="0"/>
              <a:t>		    Where do leaders</a:t>
            </a:r>
            <a:br>
              <a:rPr lang="en-US" dirty="0"/>
            </a:br>
            <a:r>
              <a:rPr lang="en-US" dirty="0"/>
              <a:t>		    learn ethics?</a:t>
            </a:r>
            <a:endParaRPr lang="en-SG" dirty="0"/>
          </a:p>
        </p:txBody>
      </p:sp>
      <p:sp>
        <p:nvSpPr>
          <p:cNvPr id="4" name="Content Placeholder 3"/>
          <p:cNvSpPr>
            <a:spLocks noGrp="1"/>
          </p:cNvSpPr>
          <p:nvPr>
            <p:ph sz="quarter" idx="1"/>
          </p:nvPr>
        </p:nvSpPr>
        <p:spPr>
          <a:xfrm>
            <a:off x="723900" y="1981200"/>
            <a:ext cx="7734300" cy="4419600"/>
          </a:xfrm>
        </p:spPr>
        <p:txBody>
          <a:bodyPr>
            <a:normAutofit lnSpcReduction="10000"/>
          </a:bodyPr>
          <a:lstStyle/>
          <a:p>
            <a:r>
              <a:rPr lang="en-US" sz="3200" dirty="0"/>
              <a:t>Leaders can learn from their families, their religious institutions, and their schools</a:t>
            </a:r>
          </a:p>
          <a:p>
            <a:r>
              <a:rPr lang="en-US" sz="3200" dirty="0"/>
              <a:t>However, many ideas or theories of leadership </a:t>
            </a:r>
            <a:r>
              <a:rPr lang="en-US" sz="3200" i="1" dirty="0"/>
              <a:t>do not include</a:t>
            </a:r>
            <a:r>
              <a:rPr lang="en-US" sz="3200" dirty="0"/>
              <a:t> ethics.</a:t>
            </a:r>
          </a:p>
          <a:p>
            <a:r>
              <a:rPr lang="en-US" sz="3200" dirty="0"/>
              <a:t>Many leadership theories are about skills or techniques designed to get other people to do things</a:t>
            </a:r>
          </a:p>
          <a:p>
            <a:r>
              <a:rPr lang="en-US" sz="3200" dirty="0"/>
              <a:t>These skills or techniques can be used for good or ill</a:t>
            </a:r>
            <a:endParaRPr lang="en-SG"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482692"/>
            <a:ext cx="1828800" cy="1216984"/>
          </a:xfrm>
          <a:prstGeom prst="rect">
            <a:avLst/>
          </a:prstGeom>
        </p:spPr>
      </p:pic>
      <p:sp>
        <p:nvSpPr>
          <p:cNvPr id="7" name="Slide Number Placeholder 6"/>
          <p:cNvSpPr>
            <a:spLocks noGrp="1"/>
          </p:cNvSpPr>
          <p:nvPr>
            <p:ph type="sldNum" sz="quarter" idx="12"/>
          </p:nvPr>
        </p:nvSpPr>
        <p:spPr/>
        <p:txBody>
          <a:bodyPr/>
          <a:lstStyle/>
          <a:p>
            <a:fld id="{DABFE327-10BC-4339-9DB9-23AC51F21B55}" type="slidenum">
              <a:rPr lang="en-SG" smtClean="0"/>
              <a:t>98</a:t>
            </a:fld>
            <a:endParaRPr lang="en-SG"/>
          </a:p>
        </p:txBody>
      </p:sp>
    </p:spTree>
    <p:extLst>
      <p:ext uri="{BB962C8B-B14F-4D97-AF65-F5344CB8AC3E}">
        <p14:creationId xmlns:p14="http://schemas.microsoft.com/office/powerpoint/2010/main" val="1650988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077200" cy="1676400"/>
          </a:xfrm>
        </p:spPr>
        <p:txBody>
          <a:bodyPr>
            <a:normAutofit fontScale="90000"/>
          </a:bodyPr>
          <a:lstStyle/>
          <a:p>
            <a:r>
              <a:rPr lang="en-US" dirty="0"/>
              <a:t>From Burns to Bass:</a:t>
            </a:r>
            <a:br>
              <a:rPr lang="en-US" dirty="0"/>
            </a:br>
            <a:r>
              <a:rPr lang="en-US" dirty="0"/>
              <a:t>Abandoning the </a:t>
            </a:r>
            <a:br>
              <a:rPr lang="en-US" dirty="0"/>
            </a:br>
            <a:r>
              <a:rPr lang="en-US" dirty="0"/>
              <a:t>moral element</a:t>
            </a:r>
            <a:endParaRPr lang="en-SG" dirty="0"/>
          </a:p>
        </p:txBody>
      </p:sp>
      <p:sp>
        <p:nvSpPr>
          <p:cNvPr id="4" name="Content Placeholder 3"/>
          <p:cNvSpPr>
            <a:spLocks noGrp="1"/>
          </p:cNvSpPr>
          <p:nvPr>
            <p:ph sz="quarter" idx="1"/>
          </p:nvPr>
        </p:nvSpPr>
        <p:spPr>
          <a:xfrm>
            <a:off x="533400" y="2362200"/>
            <a:ext cx="8153400" cy="4114800"/>
          </a:xfrm>
        </p:spPr>
        <p:txBody>
          <a:bodyPr>
            <a:noAutofit/>
          </a:bodyPr>
          <a:lstStyle/>
          <a:p>
            <a:r>
              <a:rPr lang="en-US" sz="3200" dirty="0">
                <a:effectLst/>
                <a:ea typeface="Yu Mincho" panose="02020400000000000000" pitchFamily="18" charset="-128"/>
                <a:cs typeface="Times New Roman" panose="02020603050405020304" pitchFamily="18" charset="0"/>
              </a:rPr>
              <a:t>In his book, </a:t>
            </a:r>
            <a:r>
              <a:rPr lang="en-US" sz="3200" i="1" dirty="0">
                <a:effectLst/>
                <a:ea typeface="Yu Mincho" panose="02020400000000000000" pitchFamily="18" charset="-128"/>
                <a:cs typeface="Times New Roman" panose="02020603050405020304" pitchFamily="18" charset="0"/>
              </a:rPr>
              <a:t>Leadership</a:t>
            </a:r>
            <a:r>
              <a:rPr lang="en-US" sz="3200" dirty="0">
                <a:effectLst/>
                <a:ea typeface="Yu Mincho" panose="02020400000000000000" pitchFamily="18" charset="-128"/>
                <a:cs typeface="Times New Roman" panose="02020603050405020304" pitchFamily="18" charset="0"/>
              </a:rPr>
              <a:t>, James MacGregor Burns described political leadership as a moral process of “leading people upward, to some higher values or purpose or form of self-fulfillment.” He called it transforming leadership, because it transformed both the leader and the led. He said that it is “moral but not moralistic. Leaders engage with followers, but from a higher level of morality…” </a:t>
            </a:r>
            <a:endParaRPr lang="en-SG" sz="32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575"/>
          <a:stretch/>
        </p:blipFill>
        <p:spPr>
          <a:xfrm>
            <a:off x="5175171" y="392777"/>
            <a:ext cx="1378029" cy="1701444"/>
          </a:xfrm>
          <a:prstGeom prst="rect">
            <a:avLst/>
          </a:prstGeom>
        </p:spPr>
      </p:pic>
      <p:sp>
        <p:nvSpPr>
          <p:cNvPr id="8" name="Slide Number Placeholder 7"/>
          <p:cNvSpPr>
            <a:spLocks noGrp="1"/>
          </p:cNvSpPr>
          <p:nvPr>
            <p:ph type="sldNum" sz="quarter" idx="12"/>
          </p:nvPr>
        </p:nvSpPr>
        <p:spPr/>
        <p:txBody>
          <a:bodyPr/>
          <a:lstStyle/>
          <a:p>
            <a:fld id="{DABFE327-10BC-4339-9DB9-23AC51F21B55}" type="slidenum">
              <a:rPr lang="en-SG" smtClean="0"/>
              <a:t>99</a:t>
            </a:fld>
            <a:endParaRPr lang="en-SG"/>
          </a:p>
        </p:txBody>
      </p:sp>
      <p:pic>
        <p:nvPicPr>
          <p:cNvPr id="7" name="Picture 6" descr="Text&#10;&#10;Description automatically generated">
            <a:extLst>
              <a:ext uri="{FF2B5EF4-FFF2-40B4-BE49-F238E27FC236}">
                <a16:creationId xmlns:a16="http://schemas.microsoft.com/office/drawing/2014/main" id="{F35F2A27-ACC8-7B04-6825-F0E880318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392776"/>
            <a:ext cx="1134713" cy="1701444"/>
          </a:xfrm>
          <a:prstGeom prst="rect">
            <a:avLst/>
          </a:prstGeom>
        </p:spPr>
      </p:pic>
    </p:spTree>
    <p:extLst>
      <p:ext uri="{BB962C8B-B14F-4D97-AF65-F5344CB8AC3E}">
        <p14:creationId xmlns:p14="http://schemas.microsoft.com/office/powerpoint/2010/main" val="36891757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4049</TotalTime>
  <Words>5729</Words>
  <Application>Microsoft Office PowerPoint</Application>
  <PresentationFormat>On-screen Show (4:3)</PresentationFormat>
  <Paragraphs>517</Paragraphs>
  <Slides>111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17" baseType="lpstr">
      <vt:lpstr>Calibri</vt:lpstr>
      <vt:lpstr>Franklin Gothic Book</vt:lpstr>
      <vt:lpstr>Perpetua</vt:lpstr>
      <vt:lpstr>Wingdings 2</vt:lpstr>
      <vt:lpstr>Equity</vt:lpstr>
      <vt:lpstr>Acrobat Document</vt:lpstr>
      <vt:lpstr>3- Ethics and Leaders</vt:lpstr>
      <vt:lpstr>PowerPoint Presentation</vt:lpstr>
      <vt:lpstr>Questions </vt:lpstr>
      <vt:lpstr>James O’Toole Creating the Good Life</vt:lpstr>
      <vt:lpstr>James O’Toole Creating the Good Life</vt:lpstr>
      <vt:lpstr> Northouse on the  behaviors of ethical leaders</vt:lpstr>
      <vt:lpstr>Admired leaders</vt:lpstr>
      <vt:lpstr>Unethical behavior</vt:lpstr>
      <vt:lpstr>  The moral foundation</vt:lpstr>
      <vt:lpstr>  Setting the moral tone</vt:lpstr>
      <vt:lpstr>Leaders are examples</vt:lpstr>
      <vt:lpstr>  The ethical behavior of   leaders sends a signal</vt:lpstr>
      <vt:lpstr>Unethical behavior and organizational decline</vt:lpstr>
      <vt:lpstr>Unethical behavior generates more unethical behavior</vt:lpstr>
      <vt:lpstr>You must act</vt:lpstr>
      <vt:lpstr>Questions</vt:lpstr>
      <vt:lpstr>Questions</vt:lpstr>
      <vt:lpstr>Hypothetical Case Study</vt:lpstr>
      <vt:lpstr> Hypothetical Case Study</vt:lpstr>
      <vt:lpstr> Questions</vt:lpstr>
      <vt:lpstr>PowerPoint Presentation</vt:lpstr>
      <vt:lpstr> Questions</vt:lpstr>
      <vt:lpstr>PowerPoint Presentation</vt:lpstr>
      <vt:lpstr>USS Theodore Roosevelt</vt:lpstr>
      <vt:lpstr>Capt Brett Crozier USS Theodore Roosevelt</vt:lpstr>
      <vt:lpstr>The email with the letter</vt:lpstr>
      <vt:lpstr>Crozier email</vt:lpstr>
      <vt:lpstr>The plea</vt:lpstr>
      <vt:lpstr>Capt. Crozier dismissed</vt:lpstr>
      <vt:lpstr>Capt. Crozier’s departure</vt:lpstr>
      <vt:lpstr>Secretary Modly</vt:lpstr>
      <vt:lpstr>Modly addressed the crew</vt:lpstr>
      <vt:lpstr>Modly also said</vt:lpstr>
      <vt:lpstr>Modly also said</vt:lpstr>
      <vt:lpstr>Modly also said</vt:lpstr>
      <vt:lpstr>Modly also said</vt:lpstr>
      <vt:lpstr>National outcry</vt:lpstr>
      <vt:lpstr>National hotspot</vt:lpstr>
      <vt:lpstr>Testing</vt:lpstr>
      <vt:lpstr>     Navy recommendation      to reinstate</vt:lpstr>
      <vt:lpstr>Resurgent cases</vt:lpstr>
      <vt:lpstr>Questions</vt:lpstr>
      <vt:lpstr>PowerPoint Presentation</vt:lpstr>
      <vt:lpstr>PowerPoint Presentation</vt:lpstr>
      <vt:lpstr>  Creating an ethical    environment</vt:lpstr>
      <vt:lpstr>David Callahan The Cheating Culture</vt:lpstr>
      <vt:lpstr>David Callahan The Cheating Culture</vt:lpstr>
      <vt:lpstr>David Callahan The Cheating Culture</vt:lpstr>
      <vt:lpstr>David Callahan The Cheating Culture</vt:lpstr>
      <vt:lpstr>David Callahan The Cheating Culture</vt:lpstr>
      <vt:lpstr>Question</vt:lpstr>
      <vt:lpstr>David Callahan The Cheating Culture</vt:lpstr>
      <vt:lpstr>PowerPoint Presentation</vt:lpstr>
      <vt:lpstr>PowerPoint Presentation</vt:lpstr>
      <vt:lpstr> Morality and Morale</vt:lpstr>
      <vt:lpstr>Questions Morality and Morale</vt:lpstr>
      <vt:lpstr>Questions Morality and Morale</vt:lpstr>
      <vt:lpstr>       Surveys: Sources      of Meaning at Work </vt:lpstr>
      <vt:lpstr>   Survey Results: Meaning at Work</vt:lpstr>
      <vt:lpstr>  Meaning at work</vt:lpstr>
      <vt:lpstr>         Your purpose matters</vt:lpstr>
      <vt:lpstr>       Intrinsic motivation        at work</vt:lpstr>
      <vt:lpstr>     Benefits of intrinsic      motivation at work</vt:lpstr>
      <vt:lpstr>             Benefits of intrinsic              motivation at work</vt:lpstr>
      <vt:lpstr>Moral energy</vt:lpstr>
      <vt:lpstr>PowerPoint Presentation</vt:lpstr>
      <vt:lpstr>PowerPoint Presentation</vt:lpstr>
      <vt:lpstr>Ethical Breakdowns Max H. Bazerman and Ann E. Tenbrunsel Harvard Business Review – April 2011</vt:lpstr>
      <vt:lpstr>Five Barriers to an Ethical Organization</vt:lpstr>
      <vt:lpstr>Ill-Conceived Goals </vt:lpstr>
      <vt:lpstr>Ill-Conceived goals</vt:lpstr>
      <vt:lpstr>Ill-Conceived Goals </vt:lpstr>
      <vt:lpstr>Hurting millions</vt:lpstr>
      <vt:lpstr>Motivated Blindness</vt:lpstr>
      <vt:lpstr>Motivated Blindness </vt:lpstr>
      <vt:lpstr> Motivated  blindness</vt:lpstr>
      <vt:lpstr>Indirect Blindness </vt:lpstr>
      <vt:lpstr>Indirect Blindness </vt:lpstr>
      <vt:lpstr>The Slippery Slope </vt:lpstr>
      <vt:lpstr>The Slippery Slope </vt:lpstr>
      <vt:lpstr>Slippery Slope</vt:lpstr>
      <vt:lpstr>Overvaluing Outcomes</vt:lpstr>
      <vt:lpstr>Overvaluing Outcomes </vt:lpstr>
      <vt:lpstr>PowerPoint Presentation</vt:lpstr>
      <vt:lpstr>A positive example</vt:lpstr>
      <vt:lpstr>Tylenol</vt:lpstr>
      <vt:lpstr>The Tylenol Crisis</vt:lpstr>
      <vt:lpstr>Tylenol Crisis</vt:lpstr>
      <vt:lpstr>Tylenol Crisis</vt:lpstr>
      <vt:lpstr>Tylenol</vt:lpstr>
      <vt:lpstr>Hurricane Harvey and Mattress Mack</vt:lpstr>
      <vt:lpstr>The world’s most ethical companies</vt:lpstr>
      <vt:lpstr>The world’s most ethical companies</vt:lpstr>
      <vt:lpstr>PowerPoint Presentation</vt:lpstr>
      <vt:lpstr>Questions</vt:lpstr>
      <vt:lpstr>PowerPoint Presentation</vt:lpstr>
      <vt:lpstr>Prerequisites for leadership</vt:lpstr>
      <vt:lpstr>      Where do leaders       learn ethics?</vt:lpstr>
      <vt:lpstr>From Burns to Bass: Abandoning the  moral element</vt:lpstr>
      <vt:lpstr>From Burns to Bass: Abandoning the  moral element</vt:lpstr>
      <vt:lpstr>Business school professors</vt:lpstr>
      <vt:lpstr>      Decisions have       impacts</vt:lpstr>
      <vt:lpstr>Every decision</vt:lpstr>
      <vt:lpstr>More profitable</vt:lpstr>
      <vt:lpstr>Ethical issues can take time</vt:lpstr>
      <vt:lpstr>Joseph L. Badaracco Leading Quietly</vt:lpstr>
      <vt:lpstr>Joseph L. Badaracco Leading Quietly</vt:lpstr>
      <vt:lpstr>Joseph L. Badaracco Leading Quietly</vt:lpstr>
      <vt:lpstr>Joseph L. Badaracco Leading Quietly</vt:lpstr>
      <vt:lpstr>Joseph L. Badaracco Leading Quietly</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Christian Leader: Serving by Leading</dc:title>
  <dc:creator>660s-345411g</dc:creator>
  <cp:lastModifiedBy>Kent Keith</cp:lastModifiedBy>
  <cp:revision>605</cp:revision>
  <cp:lastPrinted>2017-01-20T18:15:51Z</cp:lastPrinted>
  <dcterms:created xsi:type="dcterms:W3CDTF">2014-07-07T09:52:17Z</dcterms:created>
  <dcterms:modified xsi:type="dcterms:W3CDTF">2022-05-24T01:17:42Z</dcterms:modified>
</cp:coreProperties>
</file>